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77" r:id="rId5"/>
  </p:sldMasterIdLst>
  <p:notesMasterIdLst>
    <p:notesMasterId r:id="rId33"/>
  </p:notesMasterIdLst>
  <p:handoutMasterIdLst>
    <p:handoutMasterId r:id="rId34"/>
  </p:handoutMasterIdLst>
  <p:sldIdLst>
    <p:sldId id="2147482848" r:id="rId6"/>
    <p:sldId id="2147482842" r:id="rId7"/>
    <p:sldId id="2147482850" r:id="rId8"/>
    <p:sldId id="2147482851" r:id="rId9"/>
    <p:sldId id="2147482833" r:id="rId10"/>
    <p:sldId id="2147482790" r:id="rId11"/>
    <p:sldId id="2147482819" r:id="rId12"/>
    <p:sldId id="2147482805" r:id="rId13"/>
    <p:sldId id="2147482832" r:id="rId14"/>
    <p:sldId id="2147482828" r:id="rId15"/>
    <p:sldId id="2147482829" r:id="rId16"/>
    <p:sldId id="2147482845" r:id="rId17"/>
    <p:sldId id="2147482853" r:id="rId18"/>
    <p:sldId id="279" r:id="rId19"/>
    <p:sldId id="260" r:id="rId20"/>
    <p:sldId id="563" r:id="rId21"/>
    <p:sldId id="2147482854" r:id="rId22"/>
    <p:sldId id="2147482855" r:id="rId23"/>
    <p:sldId id="2147482856" r:id="rId24"/>
    <p:sldId id="2147482857" r:id="rId25"/>
    <p:sldId id="2147482858" r:id="rId26"/>
    <p:sldId id="2147482859" r:id="rId27"/>
    <p:sldId id="2147482817" r:id="rId28"/>
    <p:sldId id="2147482809" r:id="rId29"/>
    <p:sldId id="2147482816" r:id="rId30"/>
    <p:sldId id="2147482814" r:id="rId31"/>
    <p:sldId id="277" r:id="rId3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13" userDrawn="1">
          <p15:clr>
            <a:srgbClr val="A4A3A4"/>
          </p15:clr>
        </p15:guide>
        <p15:guide id="2" pos="302" userDrawn="1">
          <p15:clr>
            <a:srgbClr val="A4A3A4"/>
          </p15:clr>
        </p15:guide>
        <p15:guide id="3" pos="2593" userDrawn="1">
          <p15:clr>
            <a:srgbClr val="A4A3A4"/>
          </p15:clr>
        </p15:guide>
        <p15:guide id="4" pos="551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4F05"/>
    <a:srgbClr val="006666"/>
    <a:srgbClr val="FDFDFD"/>
    <a:srgbClr val="F3F3F3"/>
    <a:srgbClr val="F3F2F3"/>
    <a:srgbClr val="015B59"/>
    <a:srgbClr val="035851"/>
    <a:srgbClr val="F2F2F2"/>
    <a:srgbClr val="FEFEFE"/>
    <a:srgbClr val="0A50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édio 2 - Ênfas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368" autoAdjust="0"/>
    <p:restoredTop sz="94692" autoAdjust="0"/>
  </p:normalViewPr>
  <p:slideViewPr>
    <p:cSldViewPr snapToGrid="0" snapToObjects="1">
      <p:cViewPr varScale="1">
        <p:scale>
          <a:sx n="66" d="100"/>
          <a:sy n="66" d="100"/>
        </p:scale>
        <p:origin x="444" y="78"/>
      </p:cViewPr>
      <p:guideLst>
        <p:guide orient="horz" pos="913"/>
        <p:guide pos="302"/>
        <p:guide pos="2593"/>
        <p:guide pos="551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85" d="100"/>
          <a:sy n="85" d="100"/>
        </p:scale>
        <p:origin x="3804" y="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microsoft.com/office/2016/11/relationships/changesInfo" Target="changesInfos/changesInfo1.xml"/><Relationship Id="rId21" Type="http://schemas.openxmlformats.org/officeDocument/2006/relationships/slide" Target="slides/slide16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presProps" Target="presProp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unice Alves Vieira de Andrade" userId="c27082c5-b7c6-4d91-8419-154c5436f2e0" providerId="ADAL" clId="{0EC065C3-440B-4537-8074-42A1F3218195}"/>
    <pc:docChg chg="delSld">
      <pc:chgData name="Eunice Alves Vieira de Andrade" userId="c27082c5-b7c6-4d91-8419-154c5436f2e0" providerId="ADAL" clId="{0EC065C3-440B-4537-8074-42A1F3218195}" dt="2026-07-07T17:41:26.764" v="0" actId="47"/>
      <pc:docMkLst>
        <pc:docMk/>
      </pc:docMkLst>
    </pc:docChg>
  </pc:docChgLst>
  <pc:docChgLst>
    <pc:chgData name="Mauricio Marques" userId="4182a26e-42dd-44ba-b249-12c8ec6595df" providerId="ADAL" clId="{CFE0C368-42CC-4FB1-A966-0FE12EAEF692}"/>
    <pc:docChg chg="undo custSel addSld delSld modSld sldOrd">
      <pc:chgData name="Mauricio Marques" userId="4182a26e-42dd-44ba-b249-12c8ec6595df" providerId="ADAL" clId="{CFE0C368-42CC-4FB1-A966-0FE12EAEF692}" dt="2026-07-13T17:46:37.696" v="39" actId="47"/>
      <pc:docMkLst>
        <pc:docMk/>
      </pc:docMkLst>
      <pc:sldChg chg="add">
        <pc:chgData name="Mauricio Marques" userId="4182a26e-42dd-44ba-b249-12c8ec6595df" providerId="ADAL" clId="{CFE0C368-42CC-4FB1-A966-0FE12EAEF692}" dt="2026-07-07T18:50:31.536" v="29"/>
        <pc:sldMkLst>
          <pc:docMk/>
          <pc:sldMk cId="2886255586" sldId="277"/>
        </pc:sldMkLst>
      </pc:sldChg>
      <pc:sldChg chg="modSp mod">
        <pc:chgData name="Mauricio Marques" userId="4182a26e-42dd-44ba-b249-12c8ec6595df" providerId="ADAL" clId="{CFE0C368-42CC-4FB1-A966-0FE12EAEF692}" dt="2026-07-07T18:49:02.363" v="28" actId="120"/>
        <pc:sldMkLst>
          <pc:docMk/>
          <pc:sldMk cId="2595345867" sldId="2147482809"/>
        </pc:sldMkLst>
        <pc:spChg chg="mod">
          <ac:chgData name="Mauricio Marques" userId="4182a26e-42dd-44ba-b249-12c8ec6595df" providerId="ADAL" clId="{CFE0C368-42CC-4FB1-A966-0FE12EAEF692}" dt="2026-07-07T18:49:02.363" v="28" actId="120"/>
          <ac:spMkLst>
            <pc:docMk/>
            <pc:sldMk cId="2595345867" sldId="2147482809"/>
            <ac:spMk id="4" creationId="{195F87FB-B7BD-6B07-EA62-C87C285EE7D9}"/>
          </ac:spMkLst>
        </pc:spChg>
      </pc:sldChg>
      <pc:sldChg chg="modSp mod ord">
        <pc:chgData name="Mauricio Marques" userId="4182a26e-42dd-44ba-b249-12c8ec6595df" providerId="ADAL" clId="{CFE0C368-42CC-4FB1-A966-0FE12EAEF692}" dt="2026-07-07T18:48:42.607" v="27"/>
        <pc:sldMkLst>
          <pc:docMk/>
          <pc:sldMk cId="793827002" sldId="2147482816"/>
        </pc:sldMkLst>
        <pc:spChg chg="mod">
          <ac:chgData name="Mauricio Marques" userId="4182a26e-42dd-44ba-b249-12c8ec6595df" providerId="ADAL" clId="{CFE0C368-42CC-4FB1-A966-0FE12EAEF692}" dt="2026-07-07T18:48:01.364" v="25"/>
          <ac:spMkLst>
            <pc:docMk/>
            <pc:sldMk cId="793827002" sldId="2147482816"/>
            <ac:spMk id="6" creationId="{850EB41F-3AC1-9743-F790-2911432AF7A0}"/>
          </ac:spMkLst>
        </pc:spChg>
      </pc:sldChg>
      <pc:sldChg chg="modSp mod">
        <pc:chgData name="Mauricio Marques" userId="4182a26e-42dd-44ba-b249-12c8ec6595df" providerId="ADAL" clId="{CFE0C368-42CC-4FB1-A966-0FE12EAEF692}" dt="2026-07-07T18:43:54.483" v="11" actId="207"/>
        <pc:sldMkLst>
          <pc:docMk/>
          <pc:sldMk cId="3171154517" sldId="2147482828"/>
        </pc:sldMkLst>
        <pc:spChg chg="mod">
          <ac:chgData name="Mauricio Marques" userId="4182a26e-42dd-44ba-b249-12c8ec6595df" providerId="ADAL" clId="{CFE0C368-42CC-4FB1-A966-0FE12EAEF692}" dt="2026-07-07T18:43:49.863" v="9" actId="207"/>
          <ac:spMkLst>
            <pc:docMk/>
            <pc:sldMk cId="3171154517" sldId="2147482828"/>
            <ac:spMk id="4" creationId="{80E5191E-F74D-BA14-A260-FAF73F1721F4}"/>
          </ac:spMkLst>
        </pc:spChg>
        <pc:spChg chg="mod">
          <ac:chgData name="Mauricio Marques" userId="4182a26e-42dd-44ba-b249-12c8ec6595df" providerId="ADAL" clId="{CFE0C368-42CC-4FB1-A966-0FE12EAEF692}" dt="2026-07-07T18:43:54.483" v="11" actId="207"/>
          <ac:spMkLst>
            <pc:docMk/>
            <pc:sldMk cId="3171154517" sldId="2147482828"/>
            <ac:spMk id="12" creationId="{CC4F416B-A7B6-8B75-E898-E284ABD07699}"/>
          </ac:spMkLst>
        </pc:spChg>
      </pc:sldChg>
      <pc:sldChg chg="ord">
        <pc:chgData name="Mauricio Marques" userId="4182a26e-42dd-44ba-b249-12c8ec6595df" providerId="ADAL" clId="{CFE0C368-42CC-4FB1-A966-0FE12EAEF692}" dt="2026-07-07T18:42:51.157" v="7"/>
        <pc:sldMkLst>
          <pc:docMk/>
          <pc:sldMk cId="3251957016" sldId="2147482833"/>
        </pc:sldMkLst>
      </pc:sldChg>
      <pc:sldChg chg="del">
        <pc:chgData name="Mauricio Marques" userId="4182a26e-42dd-44ba-b249-12c8ec6595df" providerId="ADAL" clId="{CFE0C368-42CC-4FB1-A966-0FE12EAEF692}" dt="2026-07-13T17:46:35.436" v="36" actId="47"/>
        <pc:sldMkLst>
          <pc:docMk/>
          <pc:sldMk cId="2141399734" sldId="2147482834"/>
        </pc:sldMkLst>
      </pc:sldChg>
      <pc:sldChg chg="del">
        <pc:chgData name="Mauricio Marques" userId="4182a26e-42dd-44ba-b249-12c8ec6595df" providerId="ADAL" clId="{CFE0C368-42CC-4FB1-A966-0FE12EAEF692}" dt="2026-07-13T17:46:36.138" v="37" actId="47"/>
        <pc:sldMkLst>
          <pc:docMk/>
          <pc:sldMk cId="2279084810" sldId="2147482835"/>
        </pc:sldMkLst>
      </pc:sldChg>
      <pc:sldChg chg="del">
        <pc:chgData name="Mauricio Marques" userId="4182a26e-42dd-44ba-b249-12c8ec6595df" providerId="ADAL" clId="{CFE0C368-42CC-4FB1-A966-0FE12EAEF692}" dt="2026-07-13T17:46:36.771" v="38" actId="47"/>
        <pc:sldMkLst>
          <pc:docMk/>
          <pc:sldMk cId="1446951890" sldId="2147482836"/>
        </pc:sldMkLst>
      </pc:sldChg>
      <pc:sldChg chg="del">
        <pc:chgData name="Mauricio Marques" userId="4182a26e-42dd-44ba-b249-12c8ec6595df" providerId="ADAL" clId="{CFE0C368-42CC-4FB1-A966-0FE12EAEF692}" dt="2026-07-13T17:46:37.696" v="39" actId="47"/>
        <pc:sldMkLst>
          <pc:docMk/>
          <pc:sldMk cId="1332945441" sldId="2147482849"/>
        </pc:sldMkLst>
      </pc:sldChg>
      <pc:sldChg chg="ord">
        <pc:chgData name="Mauricio Marques" userId="4182a26e-42dd-44ba-b249-12c8ec6595df" providerId="ADAL" clId="{CFE0C368-42CC-4FB1-A966-0FE12EAEF692}" dt="2026-07-07T18:42:34.356" v="5"/>
        <pc:sldMkLst>
          <pc:docMk/>
          <pc:sldMk cId="1367513304" sldId="2147482851"/>
        </pc:sldMkLst>
      </pc:sldChg>
      <pc:sldChg chg="ord">
        <pc:chgData name="Mauricio Marques" userId="4182a26e-42dd-44ba-b249-12c8ec6595df" providerId="ADAL" clId="{CFE0C368-42CC-4FB1-A966-0FE12EAEF692}" dt="2026-07-07T18:46:52.391" v="19"/>
        <pc:sldMkLst>
          <pc:docMk/>
          <pc:sldMk cId="1339565992" sldId="2147482853"/>
        </pc:sldMkLst>
      </pc:sldChg>
      <pc:sldChg chg="add del">
        <pc:chgData name="Mauricio Marques" userId="4182a26e-42dd-44ba-b249-12c8ec6595df" providerId="ADAL" clId="{CFE0C368-42CC-4FB1-A966-0FE12EAEF692}" dt="2026-07-07T18:46:09.224" v="14" actId="47"/>
        <pc:sldMkLst>
          <pc:docMk/>
          <pc:sldMk cId="565506525" sldId="2147482854"/>
        </pc:sldMkLst>
      </pc:sldChg>
      <pc:sldChg chg="add del">
        <pc:chgData name="Mauricio Marques" userId="4182a26e-42dd-44ba-b249-12c8ec6595df" providerId="ADAL" clId="{CFE0C368-42CC-4FB1-A966-0FE12EAEF692}" dt="2026-07-07T18:46:09.224" v="14" actId="47"/>
        <pc:sldMkLst>
          <pc:docMk/>
          <pc:sldMk cId="1613991325" sldId="2147482855"/>
        </pc:sldMkLst>
      </pc:sldChg>
      <pc:sldChg chg="add del">
        <pc:chgData name="Mauricio Marques" userId="4182a26e-42dd-44ba-b249-12c8ec6595df" providerId="ADAL" clId="{CFE0C368-42CC-4FB1-A966-0FE12EAEF692}" dt="2026-07-07T18:46:09.224" v="14" actId="47"/>
        <pc:sldMkLst>
          <pc:docMk/>
          <pc:sldMk cId="3522454317" sldId="2147482856"/>
        </pc:sldMkLst>
      </pc:sldChg>
      <pc:sldChg chg="add del">
        <pc:chgData name="Mauricio Marques" userId="4182a26e-42dd-44ba-b249-12c8ec6595df" providerId="ADAL" clId="{CFE0C368-42CC-4FB1-A966-0FE12EAEF692}" dt="2026-07-07T18:46:09.224" v="14" actId="47"/>
        <pc:sldMkLst>
          <pc:docMk/>
          <pc:sldMk cId="1467226979" sldId="2147482857"/>
        </pc:sldMkLst>
      </pc:sldChg>
      <pc:sldChg chg="add del">
        <pc:chgData name="Mauricio Marques" userId="4182a26e-42dd-44ba-b249-12c8ec6595df" providerId="ADAL" clId="{CFE0C368-42CC-4FB1-A966-0FE12EAEF692}" dt="2026-07-07T18:46:09.224" v="14" actId="47"/>
        <pc:sldMkLst>
          <pc:docMk/>
          <pc:sldMk cId="358608872" sldId="2147482858"/>
        </pc:sldMkLst>
      </pc:sldChg>
      <pc:sldChg chg="add del">
        <pc:chgData name="Mauricio Marques" userId="4182a26e-42dd-44ba-b249-12c8ec6595df" providerId="ADAL" clId="{CFE0C368-42CC-4FB1-A966-0FE12EAEF692}" dt="2026-07-07T18:46:09.224" v="14" actId="47"/>
        <pc:sldMkLst>
          <pc:docMk/>
          <pc:sldMk cId="3351909534" sldId="2147482859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DEDDF17-BE2A-4C3C-8ADC-F99F00EA25BC}" type="doc">
      <dgm:prSet loTypeId="urn:microsoft.com/office/officeart/2005/8/layout/default" loCatId="list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pt-BR"/>
        </a:p>
      </dgm:t>
    </dgm:pt>
    <dgm:pt modelId="{80002BB5-1936-4E1B-84B8-7714A89B3368}">
      <dgm:prSet phldrT="[Texto]"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pt-BR" sz="1800" dirty="0">
              <a:latin typeface="Bahnschrift" panose="020B0502040204020203" pitchFamily="34" charset="0"/>
            </a:rPr>
            <a:t>Consistência da Proposta</a:t>
          </a:r>
        </a:p>
      </dgm:t>
    </dgm:pt>
    <dgm:pt modelId="{E93E9CE4-C51A-4454-A1B3-ADD639D2A22E}" type="parTrans" cxnId="{D33086F5-BFC9-4E45-BA7E-884D6D3510D2}">
      <dgm:prSet/>
      <dgm:spPr/>
      <dgm:t>
        <a:bodyPr/>
        <a:lstStyle/>
        <a:p>
          <a:endParaRPr lang="pt-BR" sz="1600">
            <a:latin typeface="Bahnschrift" panose="020B0502040204020203" pitchFamily="34" charset="0"/>
          </a:endParaRPr>
        </a:p>
      </dgm:t>
    </dgm:pt>
    <dgm:pt modelId="{01890752-C4A3-42AD-A015-46048F8C05CB}" type="sibTrans" cxnId="{D33086F5-BFC9-4E45-BA7E-884D6D3510D2}">
      <dgm:prSet/>
      <dgm:spPr/>
      <dgm:t>
        <a:bodyPr/>
        <a:lstStyle/>
        <a:p>
          <a:endParaRPr lang="pt-BR" sz="1600">
            <a:latin typeface="Bahnschrift" panose="020B0502040204020203" pitchFamily="34" charset="0"/>
          </a:endParaRPr>
        </a:p>
      </dgm:t>
    </dgm:pt>
    <dgm:pt modelId="{ED10DA13-9CF0-4B2E-AF6C-63FF50F74C36}">
      <dgm:prSet phldrT="[Texto]" custT="1"/>
      <dgm:spPr>
        <a:solidFill>
          <a:schemeClr val="bg2">
            <a:lumMod val="75000"/>
            <a:lumOff val="25000"/>
          </a:schemeClr>
        </a:solidFill>
      </dgm:spPr>
      <dgm:t>
        <a:bodyPr/>
        <a:lstStyle/>
        <a:p>
          <a:r>
            <a:rPr lang="pt-BR" sz="1800" dirty="0">
              <a:latin typeface="Bahnschrift" panose="020B0502040204020203" pitchFamily="34" charset="0"/>
            </a:rPr>
            <a:t>Incerteza Tecnológica</a:t>
          </a:r>
        </a:p>
      </dgm:t>
    </dgm:pt>
    <dgm:pt modelId="{94CC304E-83C2-47B9-8698-9F5E6220110D}" type="parTrans" cxnId="{5DE1250E-422C-47F1-B006-4872826AAC33}">
      <dgm:prSet/>
      <dgm:spPr/>
      <dgm:t>
        <a:bodyPr/>
        <a:lstStyle/>
        <a:p>
          <a:endParaRPr lang="pt-BR"/>
        </a:p>
      </dgm:t>
    </dgm:pt>
    <dgm:pt modelId="{2D29E94E-3D4D-415D-A432-1A805EE673A5}" type="sibTrans" cxnId="{5DE1250E-422C-47F1-B006-4872826AAC33}">
      <dgm:prSet/>
      <dgm:spPr/>
      <dgm:t>
        <a:bodyPr/>
        <a:lstStyle/>
        <a:p>
          <a:endParaRPr lang="pt-BR"/>
        </a:p>
      </dgm:t>
    </dgm:pt>
    <dgm:pt modelId="{3E9C5742-BAC8-415A-B16D-D701C6310571}">
      <dgm:prSet phldrT="[Texto]" custT="1"/>
      <dgm:spPr>
        <a:solidFill>
          <a:schemeClr val="bg1"/>
        </a:solidFill>
        <a:ln>
          <a:solidFill>
            <a:schemeClr val="accent3">
              <a:lumMod val="75000"/>
            </a:schemeClr>
          </a:solidFill>
        </a:ln>
      </dgm:spPr>
      <dgm:t>
        <a:bodyPr/>
        <a:lstStyle/>
        <a:p>
          <a:pPr algn="l"/>
          <a:r>
            <a:rPr lang="pt-BR" sz="1600" dirty="0">
              <a:solidFill>
                <a:srgbClr val="006666"/>
              </a:solidFill>
              <a:latin typeface="Bahnschrift" panose="020B0502040204020203" pitchFamily="34" charset="0"/>
            </a:rPr>
            <a:t>(1) Maturidade tecnológica (TRL);</a:t>
          </a:r>
        </a:p>
        <a:p>
          <a:pPr algn="l"/>
          <a:r>
            <a:rPr lang="pt-BR" sz="1600" dirty="0">
              <a:solidFill>
                <a:srgbClr val="006666"/>
              </a:solidFill>
              <a:latin typeface="Bahnschrift" panose="020B0502040204020203" pitchFamily="34" charset="0"/>
            </a:rPr>
            <a:t>(2) Metodologia;</a:t>
          </a:r>
        </a:p>
        <a:p>
          <a:pPr algn="l"/>
          <a:r>
            <a:rPr lang="pt-BR" sz="1600" dirty="0">
              <a:solidFill>
                <a:srgbClr val="006666"/>
              </a:solidFill>
              <a:latin typeface="Bahnschrift" panose="020B0502040204020203" pitchFamily="34" charset="0"/>
            </a:rPr>
            <a:t>(3) Adequação das metas físicas, atividades e indicadores físicos;</a:t>
          </a:r>
        </a:p>
        <a:p>
          <a:pPr algn="l"/>
          <a:r>
            <a:rPr lang="pt-BR" sz="1600" dirty="0">
              <a:solidFill>
                <a:srgbClr val="006666"/>
              </a:solidFill>
              <a:latin typeface="Bahnschrift" panose="020B0502040204020203" pitchFamily="34" charset="0"/>
            </a:rPr>
            <a:t>(4) Orçamento; e </a:t>
          </a:r>
        </a:p>
        <a:p>
          <a:pPr algn="l"/>
          <a:r>
            <a:rPr lang="pt-BR" sz="1600" dirty="0">
              <a:solidFill>
                <a:srgbClr val="006666"/>
              </a:solidFill>
              <a:latin typeface="Bahnschrift" panose="020B0502040204020203" pitchFamily="34" charset="0"/>
            </a:rPr>
            <a:t>(5) Prazos.</a:t>
          </a:r>
        </a:p>
      </dgm:t>
    </dgm:pt>
    <dgm:pt modelId="{6F746928-4E28-4405-A01B-3C8CFEA33C09}" type="parTrans" cxnId="{F4BD71F7-E157-401B-8410-759225E7BCCF}">
      <dgm:prSet/>
      <dgm:spPr/>
      <dgm:t>
        <a:bodyPr/>
        <a:lstStyle/>
        <a:p>
          <a:endParaRPr lang="pt-BR"/>
        </a:p>
      </dgm:t>
    </dgm:pt>
    <dgm:pt modelId="{37FD7078-5910-48A3-B4B7-645B3E66B6EE}" type="sibTrans" cxnId="{F4BD71F7-E157-401B-8410-759225E7BCCF}">
      <dgm:prSet/>
      <dgm:spPr/>
      <dgm:t>
        <a:bodyPr/>
        <a:lstStyle/>
        <a:p>
          <a:endParaRPr lang="pt-BR"/>
        </a:p>
      </dgm:t>
    </dgm:pt>
    <dgm:pt modelId="{1F0EBF37-63D6-42A7-8D7B-BC4D994676EF}">
      <dgm:prSet phldrT="[Texto]" custT="1"/>
      <dgm:spPr>
        <a:solidFill>
          <a:schemeClr val="bg1"/>
        </a:solidFill>
        <a:ln>
          <a:solidFill>
            <a:srgbClr val="006666"/>
          </a:solidFill>
        </a:ln>
      </dgm:spPr>
      <dgm:t>
        <a:bodyPr/>
        <a:lstStyle/>
        <a:p>
          <a:r>
            <a:rPr lang="pt-BR" sz="1600" dirty="0">
              <a:solidFill>
                <a:srgbClr val="006666"/>
              </a:solidFill>
              <a:latin typeface="Bahnschrift" panose="020B0502040204020203" pitchFamily="34" charset="0"/>
            </a:rPr>
            <a:t>Analisará se o projeto apresenta risco tecnológico considerado mínimo para a concessão de recursos de subvenção econômica da Finep/FNDCT e para os recursos da cláusula de P,D&amp;I da Petrobras.</a:t>
          </a:r>
        </a:p>
      </dgm:t>
    </dgm:pt>
    <dgm:pt modelId="{13BAB3CD-A7B5-4528-9C36-EC226957569D}" type="parTrans" cxnId="{BDDA1BAF-FA37-4D4D-B2B1-0F485728CDF5}">
      <dgm:prSet/>
      <dgm:spPr/>
      <dgm:t>
        <a:bodyPr/>
        <a:lstStyle/>
        <a:p>
          <a:endParaRPr lang="pt-BR"/>
        </a:p>
      </dgm:t>
    </dgm:pt>
    <dgm:pt modelId="{D069FDFE-D656-40B8-9E36-5E594AE02516}" type="sibTrans" cxnId="{BDDA1BAF-FA37-4D4D-B2B1-0F485728CDF5}">
      <dgm:prSet/>
      <dgm:spPr/>
      <dgm:t>
        <a:bodyPr/>
        <a:lstStyle/>
        <a:p>
          <a:endParaRPr lang="pt-BR"/>
        </a:p>
      </dgm:t>
    </dgm:pt>
    <dgm:pt modelId="{CDA45143-A9BA-409D-B744-D8EA6223400F}" type="pres">
      <dgm:prSet presAssocID="{1DEDDF17-BE2A-4C3C-8ADC-F99F00EA25BC}" presName="diagram" presStyleCnt="0">
        <dgm:presLayoutVars>
          <dgm:dir/>
          <dgm:resizeHandles val="exact"/>
        </dgm:presLayoutVars>
      </dgm:prSet>
      <dgm:spPr/>
    </dgm:pt>
    <dgm:pt modelId="{718E7F2B-85F1-4A91-AF68-A1BDB9ECADB2}" type="pres">
      <dgm:prSet presAssocID="{80002BB5-1936-4E1B-84B8-7714A89B3368}" presName="node" presStyleLbl="node1" presStyleIdx="0" presStyleCnt="4" custLinFactNeighborX="-2805" custLinFactNeighborY="4108">
        <dgm:presLayoutVars>
          <dgm:bulletEnabled val="1"/>
        </dgm:presLayoutVars>
      </dgm:prSet>
      <dgm:spPr/>
    </dgm:pt>
    <dgm:pt modelId="{BCBAC955-0509-4005-8A96-95F4755CE1AD}" type="pres">
      <dgm:prSet presAssocID="{01890752-C4A3-42AD-A015-46048F8C05CB}" presName="sibTrans" presStyleCnt="0"/>
      <dgm:spPr/>
    </dgm:pt>
    <dgm:pt modelId="{4DAF908A-E48F-477A-BFB5-FFA6B422D099}" type="pres">
      <dgm:prSet presAssocID="{ED10DA13-9CF0-4B2E-AF6C-63FF50F74C36}" presName="node" presStyleLbl="node1" presStyleIdx="1" presStyleCnt="4" custLinFactNeighborX="780" custLinFactNeighborY="4440">
        <dgm:presLayoutVars>
          <dgm:bulletEnabled val="1"/>
        </dgm:presLayoutVars>
      </dgm:prSet>
      <dgm:spPr/>
    </dgm:pt>
    <dgm:pt modelId="{624863B2-22D9-4410-917F-8EB0E065DC8D}" type="pres">
      <dgm:prSet presAssocID="{2D29E94E-3D4D-415D-A432-1A805EE673A5}" presName="sibTrans" presStyleCnt="0"/>
      <dgm:spPr/>
    </dgm:pt>
    <dgm:pt modelId="{1B9F008B-C1F8-4FCA-9B83-040F31C4D330}" type="pres">
      <dgm:prSet presAssocID="{3E9C5742-BAC8-415A-B16D-D701C6310571}" presName="node" presStyleLbl="node1" presStyleIdx="2" presStyleCnt="4" custLinFactNeighborX="-885" custLinFactNeighborY="55">
        <dgm:presLayoutVars>
          <dgm:bulletEnabled val="1"/>
        </dgm:presLayoutVars>
      </dgm:prSet>
      <dgm:spPr/>
    </dgm:pt>
    <dgm:pt modelId="{565CB4BE-0A45-426B-817E-5B26360936C7}" type="pres">
      <dgm:prSet presAssocID="{37FD7078-5910-48A3-B4B7-645B3E66B6EE}" presName="sibTrans" presStyleCnt="0"/>
      <dgm:spPr/>
    </dgm:pt>
    <dgm:pt modelId="{535E973D-911D-4395-8821-48492EFE77FC}" type="pres">
      <dgm:prSet presAssocID="{1F0EBF37-63D6-42A7-8D7B-BC4D994676EF}" presName="node" presStyleLbl="node1" presStyleIdx="3" presStyleCnt="4" custLinFactNeighborY="2785">
        <dgm:presLayoutVars>
          <dgm:bulletEnabled val="1"/>
        </dgm:presLayoutVars>
      </dgm:prSet>
      <dgm:spPr/>
    </dgm:pt>
  </dgm:ptLst>
  <dgm:cxnLst>
    <dgm:cxn modelId="{5DE1250E-422C-47F1-B006-4872826AAC33}" srcId="{1DEDDF17-BE2A-4C3C-8ADC-F99F00EA25BC}" destId="{ED10DA13-9CF0-4B2E-AF6C-63FF50F74C36}" srcOrd="1" destOrd="0" parTransId="{94CC304E-83C2-47B9-8698-9F5E6220110D}" sibTransId="{2D29E94E-3D4D-415D-A432-1A805EE673A5}"/>
    <dgm:cxn modelId="{01A44D2A-F94A-4572-BBAB-3C34B8D0C279}" type="presOf" srcId="{1F0EBF37-63D6-42A7-8D7B-BC4D994676EF}" destId="{535E973D-911D-4395-8821-48492EFE77FC}" srcOrd="0" destOrd="0" presId="urn:microsoft.com/office/officeart/2005/8/layout/default"/>
    <dgm:cxn modelId="{A8571672-73DD-4928-81A6-D16A79AE12C2}" type="presOf" srcId="{3E9C5742-BAC8-415A-B16D-D701C6310571}" destId="{1B9F008B-C1F8-4FCA-9B83-040F31C4D330}" srcOrd="0" destOrd="0" presId="urn:microsoft.com/office/officeart/2005/8/layout/default"/>
    <dgm:cxn modelId="{DE4F84A1-2C99-4324-9950-9F2A1799BBF8}" type="presOf" srcId="{80002BB5-1936-4E1B-84B8-7714A89B3368}" destId="{718E7F2B-85F1-4A91-AF68-A1BDB9ECADB2}" srcOrd="0" destOrd="0" presId="urn:microsoft.com/office/officeart/2005/8/layout/default"/>
    <dgm:cxn modelId="{B64C15AF-2C74-453F-B1B5-518FE910E275}" type="presOf" srcId="{ED10DA13-9CF0-4B2E-AF6C-63FF50F74C36}" destId="{4DAF908A-E48F-477A-BFB5-FFA6B422D099}" srcOrd="0" destOrd="0" presId="urn:microsoft.com/office/officeart/2005/8/layout/default"/>
    <dgm:cxn modelId="{BDDA1BAF-FA37-4D4D-B2B1-0F485728CDF5}" srcId="{1DEDDF17-BE2A-4C3C-8ADC-F99F00EA25BC}" destId="{1F0EBF37-63D6-42A7-8D7B-BC4D994676EF}" srcOrd="3" destOrd="0" parTransId="{13BAB3CD-A7B5-4528-9C36-EC226957569D}" sibTransId="{D069FDFE-D656-40B8-9E36-5E594AE02516}"/>
    <dgm:cxn modelId="{D97865CA-A028-4F8C-8579-2AF35BF452C1}" type="presOf" srcId="{1DEDDF17-BE2A-4C3C-8ADC-F99F00EA25BC}" destId="{CDA45143-A9BA-409D-B744-D8EA6223400F}" srcOrd="0" destOrd="0" presId="urn:microsoft.com/office/officeart/2005/8/layout/default"/>
    <dgm:cxn modelId="{D33086F5-BFC9-4E45-BA7E-884D6D3510D2}" srcId="{1DEDDF17-BE2A-4C3C-8ADC-F99F00EA25BC}" destId="{80002BB5-1936-4E1B-84B8-7714A89B3368}" srcOrd="0" destOrd="0" parTransId="{E93E9CE4-C51A-4454-A1B3-ADD639D2A22E}" sibTransId="{01890752-C4A3-42AD-A015-46048F8C05CB}"/>
    <dgm:cxn modelId="{F4BD71F7-E157-401B-8410-759225E7BCCF}" srcId="{1DEDDF17-BE2A-4C3C-8ADC-F99F00EA25BC}" destId="{3E9C5742-BAC8-415A-B16D-D701C6310571}" srcOrd="2" destOrd="0" parTransId="{6F746928-4E28-4405-A01B-3C8CFEA33C09}" sibTransId="{37FD7078-5910-48A3-B4B7-645B3E66B6EE}"/>
    <dgm:cxn modelId="{1FACB9A1-53D7-4E54-9B5A-B0E18440469E}" type="presParOf" srcId="{CDA45143-A9BA-409D-B744-D8EA6223400F}" destId="{718E7F2B-85F1-4A91-AF68-A1BDB9ECADB2}" srcOrd="0" destOrd="0" presId="urn:microsoft.com/office/officeart/2005/8/layout/default"/>
    <dgm:cxn modelId="{AB6F1ABD-2932-4211-809D-9CF51CACE93C}" type="presParOf" srcId="{CDA45143-A9BA-409D-B744-D8EA6223400F}" destId="{BCBAC955-0509-4005-8A96-95F4755CE1AD}" srcOrd="1" destOrd="0" presId="urn:microsoft.com/office/officeart/2005/8/layout/default"/>
    <dgm:cxn modelId="{98773C23-354E-4530-BC37-1673053965B9}" type="presParOf" srcId="{CDA45143-A9BA-409D-B744-D8EA6223400F}" destId="{4DAF908A-E48F-477A-BFB5-FFA6B422D099}" srcOrd="2" destOrd="0" presId="urn:microsoft.com/office/officeart/2005/8/layout/default"/>
    <dgm:cxn modelId="{5852027C-99AE-488C-9524-1ED0C113C262}" type="presParOf" srcId="{CDA45143-A9BA-409D-B744-D8EA6223400F}" destId="{624863B2-22D9-4410-917F-8EB0E065DC8D}" srcOrd="3" destOrd="0" presId="urn:microsoft.com/office/officeart/2005/8/layout/default"/>
    <dgm:cxn modelId="{A8534105-6345-4D54-8672-1DCE502CF43E}" type="presParOf" srcId="{CDA45143-A9BA-409D-B744-D8EA6223400F}" destId="{1B9F008B-C1F8-4FCA-9B83-040F31C4D330}" srcOrd="4" destOrd="0" presId="urn:microsoft.com/office/officeart/2005/8/layout/default"/>
    <dgm:cxn modelId="{BE5B229E-C5A4-4492-B0E5-1F50FA2E9BA7}" type="presParOf" srcId="{CDA45143-A9BA-409D-B744-D8EA6223400F}" destId="{565CB4BE-0A45-426B-817E-5B26360936C7}" srcOrd="5" destOrd="0" presId="urn:microsoft.com/office/officeart/2005/8/layout/default"/>
    <dgm:cxn modelId="{A9B7A778-90FA-4A3D-ACB5-493124A1B5D3}" type="presParOf" srcId="{CDA45143-A9BA-409D-B744-D8EA6223400F}" destId="{535E973D-911D-4395-8821-48492EFE77FC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DEDDF17-BE2A-4C3C-8ADC-F99F00EA25BC}" type="doc">
      <dgm:prSet loTypeId="urn:microsoft.com/office/officeart/2005/8/layout/default" loCatId="list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pt-BR"/>
        </a:p>
      </dgm:t>
    </dgm:pt>
    <dgm:pt modelId="{67704133-80AA-4D9E-BCA5-253B046D16AC}">
      <dgm:prSet phldrT="[Texto]" custT="1"/>
      <dgm:spPr>
        <a:solidFill>
          <a:schemeClr val="accent2">
            <a:lumMod val="50000"/>
          </a:schemeClr>
        </a:solidFill>
      </dgm:spPr>
      <dgm:t>
        <a:bodyPr/>
        <a:lstStyle/>
        <a:p>
          <a:r>
            <a:rPr lang="pt-BR" sz="1800" dirty="0">
              <a:latin typeface="Bahnschrift" panose="020B0502040204020203" pitchFamily="34" charset="0"/>
            </a:rPr>
            <a:t>Características técnicas e competitividade econômica do </a:t>
          </a:r>
          <a:r>
            <a:rPr lang="pt-BR" sz="1800" dirty="0" err="1">
              <a:latin typeface="Bahnschrift" panose="020B0502040204020203" pitchFamily="34" charset="0"/>
            </a:rPr>
            <a:t>eletrolisador</a:t>
          </a:r>
          <a:endParaRPr lang="pt-BR" sz="1800" dirty="0">
            <a:latin typeface="Bahnschrift" panose="020B0502040204020203" pitchFamily="34" charset="0"/>
          </a:endParaRPr>
        </a:p>
      </dgm:t>
    </dgm:pt>
    <dgm:pt modelId="{108022CD-2166-4AE6-A4E3-762EF2F9B5A6}" type="parTrans" cxnId="{2CE71593-F532-48F5-BA87-5117275F7B99}">
      <dgm:prSet/>
      <dgm:spPr/>
      <dgm:t>
        <a:bodyPr/>
        <a:lstStyle/>
        <a:p>
          <a:endParaRPr lang="pt-BR" sz="1600">
            <a:latin typeface="Bahnschrift" panose="020B0502040204020203" pitchFamily="34" charset="0"/>
          </a:endParaRPr>
        </a:p>
      </dgm:t>
    </dgm:pt>
    <dgm:pt modelId="{D11F885A-9F44-40F0-9618-E472ADFF8597}" type="sibTrans" cxnId="{2CE71593-F532-48F5-BA87-5117275F7B99}">
      <dgm:prSet/>
      <dgm:spPr/>
      <dgm:t>
        <a:bodyPr/>
        <a:lstStyle/>
        <a:p>
          <a:endParaRPr lang="pt-BR" sz="1600">
            <a:latin typeface="Bahnschrift" panose="020B0502040204020203" pitchFamily="34" charset="0"/>
          </a:endParaRPr>
        </a:p>
      </dgm:t>
    </dgm:pt>
    <dgm:pt modelId="{2C27BE16-4DF9-4345-B6F5-DA659F73695B}">
      <dgm:prSet phldrT="[Texto]" custT="1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pt-BR" sz="1800" dirty="0">
              <a:latin typeface="Bahnschrift" panose="020B0502040204020203" pitchFamily="34" charset="0"/>
            </a:rPr>
            <a:t>Capacidade de a solução alcançar o mercado</a:t>
          </a:r>
        </a:p>
      </dgm:t>
    </dgm:pt>
    <dgm:pt modelId="{5B91B32B-861E-42D4-B0F4-BAA2766C823E}" type="parTrans" cxnId="{C6566058-8454-4AE8-BE4F-CD43A3E16E09}">
      <dgm:prSet/>
      <dgm:spPr/>
      <dgm:t>
        <a:bodyPr/>
        <a:lstStyle/>
        <a:p>
          <a:endParaRPr lang="pt-BR" sz="1600">
            <a:latin typeface="Bahnschrift" panose="020B0502040204020203" pitchFamily="34" charset="0"/>
          </a:endParaRPr>
        </a:p>
      </dgm:t>
    </dgm:pt>
    <dgm:pt modelId="{C0974F80-5902-4FB4-8841-1C65481644A3}" type="sibTrans" cxnId="{C6566058-8454-4AE8-BE4F-CD43A3E16E09}">
      <dgm:prSet/>
      <dgm:spPr/>
      <dgm:t>
        <a:bodyPr/>
        <a:lstStyle/>
        <a:p>
          <a:endParaRPr lang="pt-BR" sz="1600">
            <a:latin typeface="Bahnschrift" panose="020B0502040204020203" pitchFamily="34" charset="0"/>
          </a:endParaRPr>
        </a:p>
      </dgm:t>
    </dgm:pt>
    <dgm:pt modelId="{28F9E7B6-D34B-4B27-908E-910170BAD889}">
      <dgm:prSet phldrT="[Texto]" custT="1"/>
      <dgm:spPr>
        <a:solidFill>
          <a:schemeClr val="tx2">
            <a:lumMod val="90000"/>
            <a:lumOff val="10000"/>
          </a:schemeClr>
        </a:solidFill>
      </dgm:spPr>
      <dgm:t>
        <a:bodyPr/>
        <a:lstStyle/>
        <a:p>
          <a:r>
            <a:rPr lang="pt-BR" sz="1800" dirty="0">
              <a:latin typeface="Bahnschrift" panose="020B0502040204020203" pitchFamily="34" charset="0"/>
            </a:rPr>
            <a:t>Capacidade de execução da proposta</a:t>
          </a:r>
        </a:p>
      </dgm:t>
    </dgm:pt>
    <dgm:pt modelId="{2C03E1FD-7F07-42B8-9E46-75943EEE39EA}" type="parTrans" cxnId="{ADD84CF9-A0F8-4D16-B4AC-F5FC4E324DA2}">
      <dgm:prSet/>
      <dgm:spPr/>
      <dgm:t>
        <a:bodyPr/>
        <a:lstStyle/>
        <a:p>
          <a:endParaRPr lang="pt-BR" sz="1600">
            <a:latin typeface="Bahnschrift" panose="020B0502040204020203" pitchFamily="34" charset="0"/>
          </a:endParaRPr>
        </a:p>
      </dgm:t>
    </dgm:pt>
    <dgm:pt modelId="{4D2B2C19-F4E4-42FA-B665-23AE5DF2D886}" type="sibTrans" cxnId="{ADD84CF9-A0F8-4D16-B4AC-F5FC4E324DA2}">
      <dgm:prSet/>
      <dgm:spPr/>
      <dgm:t>
        <a:bodyPr/>
        <a:lstStyle/>
        <a:p>
          <a:endParaRPr lang="pt-BR" sz="1600">
            <a:latin typeface="Bahnschrift" panose="020B0502040204020203" pitchFamily="34" charset="0"/>
          </a:endParaRPr>
        </a:p>
      </dgm:t>
    </dgm:pt>
    <dgm:pt modelId="{1F0EBF37-63D6-42A7-8D7B-BC4D994676EF}">
      <dgm:prSet phldrT="[Texto]" custT="1"/>
      <dgm:spPr>
        <a:solidFill>
          <a:schemeClr val="bg1"/>
        </a:solidFill>
        <a:ln>
          <a:solidFill>
            <a:srgbClr val="006666"/>
          </a:solidFill>
        </a:ln>
      </dgm:spPr>
      <dgm:t>
        <a:bodyPr/>
        <a:lstStyle/>
        <a:p>
          <a:pPr algn="l"/>
          <a:r>
            <a:rPr lang="pt-BR" sz="1200" dirty="0">
              <a:solidFill>
                <a:srgbClr val="006666"/>
              </a:solidFill>
              <a:latin typeface="Bahnschrift" panose="020B0502040204020203" pitchFamily="34" charset="0"/>
            </a:rPr>
            <a:t>(1) Experiência técnica das partícipes;</a:t>
          </a:r>
        </a:p>
        <a:p>
          <a:pPr algn="l"/>
          <a:r>
            <a:rPr lang="pt-BR" sz="1200" dirty="0">
              <a:solidFill>
                <a:srgbClr val="006666"/>
              </a:solidFill>
              <a:latin typeface="Bahnschrift" panose="020B0502040204020203" pitchFamily="34" charset="0"/>
            </a:rPr>
            <a:t>(2) Capacidade de gestão do projeto;</a:t>
          </a:r>
        </a:p>
        <a:p>
          <a:pPr algn="l"/>
          <a:r>
            <a:rPr lang="pt-BR" sz="1200" dirty="0">
              <a:solidFill>
                <a:srgbClr val="006666"/>
              </a:solidFill>
              <a:latin typeface="Bahnschrift" panose="020B0502040204020203" pitchFamily="34" charset="0"/>
            </a:rPr>
            <a:t>(3) Capacidade técnica da equipe executora;</a:t>
          </a:r>
        </a:p>
        <a:p>
          <a:pPr algn="l"/>
          <a:r>
            <a:rPr lang="pt-BR" sz="1200" dirty="0">
              <a:solidFill>
                <a:srgbClr val="006666"/>
              </a:solidFill>
              <a:latin typeface="Bahnschrift" panose="020B0502040204020203" pitchFamily="34" charset="0"/>
            </a:rPr>
            <a:t>(4) Infraestrutura tecnológica das partícipes; e </a:t>
          </a:r>
        </a:p>
        <a:p>
          <a:pPr algn="l"/>
          <a:r>
            <a:rPr lang="pt-BR" sz="1200" dirty="0">
              <a:solidFill>
                <a:srgbClr val="006666"/>
              </a:solidFill>
              <a:latin typeface="Bahnschrift" panose="020B0502040204020203" pitchFamily="34" charset="0"/>
            </a:rPr>
            <a:t>(5) Capacidade financeira das partícipes.</a:t>
          </a:r>
        </a:p>
      </dgm:t>
    </dgm:pt>
    <dgm:pt modelId="{D069FDFE-D656-40B8-9E36-5E594AE02516}" type="sibTrans" cxnId="{BDDA1BAF-FA37-4D4D-B2B1-0F485728CDF5}">
      <dgm:prSet/>
      <dgm:spPr/>
      <dgm:t>
        <a:bodyPr/>
        <a:lstStyle/>
        <a:p>
          <a:endParaRPr lang="pt-BR"/>
        </a:p>
      </dgm:t>
    </dgm:pt>
    <dgm:pt modelId="{13BAB3CD-A7B5-4528-9C36-EC226957569D}" type="parTrans" cxnId="{BDDA1BAF-FA37-4D4D-B2B1-0F485728CDF5}">
      <dgm:prSet/>
      <dgm:spPr/>
      <dgm:t>
        <a:bodyPr/>
        <a:lstStyle/>
        <a:p>
          <a:endParaRPr lang="pt-BR"/>
        </a:p>
      </dgm:t>
    </dgm:pt>
    <dgm:pt modelId="{3E9C5742-BAC8-415A-B16D-D701C6310571}">
      <dgm:prSet phldrT="[Texto]" custT="1"/>
      <dgm:spPr>
        <a:solidFill>
          <a:schemeClr val="bg1"/>
        </a:solidFill>
        <a:ln>
          <a:solidFill>
            <a:srgbClr val="006666"/>
          </a:solidFill>
        </a:ln>
      </dgm:spPr>
      <dgm:t>
        <a:bodyPr/>
        <a:lstStyle/>
        <a:p>
          <a:pPr algn="ctr"/>
          <a:r>
            <a:rPr lang="pt-BR" sz="1200" dirty="0">
              <a:solidFill>
                <a:srgbClr val="006666"/>
              </a:solidFill>
              <a:latin typeface="Bahnschrift" panose="020B0502040204020203" pitchFamily="34" charset="0"/>
            </a:rPr>
            <a:t>Capacidade de efetiva comercialização da solução, considerando:</a:t>
          </a:r>
        </a:p>
        <a:p>
          <a:pPr algn="l"/>
          <a:r>
            <a:rPr lang="pt-BR" sz="1200" dirty="0">
              <a:solidFill>
                <a:srgbClr val="006666"/>
              </a:solidFill>
              <a:latin typeface="Bahnschrift" panose="020B0502040204020203" pitchFamily="34" charset="0"/>
            </a:rPr>
            <a:t>(1) A estratégia comercial e de negócios (Anexo 12); </a:t>
          </a:r>
        </a:p>
        <a:p>
          <a:pPr algn="l"/>
          <a:r>
            <a:rPr lang="pt-BR" sz="1200" dirty="0">
              <a:solidFill>
                <a:srgbClr val="006666"/>
              </a:solidFill>
              <a:latin typeface="Bahnschrift" panose="020B0502040204020203" pitchFamily="34" charset="0"/>
            </a:rPr>
            <a:t>(2) a capacidade produtiva; e</a:t>
          </a:r>
        </a:p>
        <a:p>
          <a:pPr algn="l"/>
          <a:r>
            <a:rPr lang="pt-BR" sz="1200" dirty="0">
              <a:solidFill>
                <a:srgbClr val="006666"/>
              </a:solidFill>
              <a:latin typeface="Bahnschrift" panose="020B0502040204020203" pitchFamily="34" charset="0"/>
            </a:rPr>
            <a:t>(3) o potencial de demanda.</a:t>
          </a:r>
        </a:p>
        <a:p>
          <a:pPr algn="ctr"/>
          <a:endParaRPr lang="pt-BR" sz="1200" dirty="0">
            <a:solidFill>
              <a:srgbClr val="006666"/>
            </a:solidFill>
            <a:latin typeface="Bahnschrift" panose="020B0502040204020203" pitchFamily="34" charset="0"/>
          </a:endParaRPr>
        </a:p>
        <a:p>
          <a:pPr algn="ctr"/>
          <a:r>
            <a:rPr lang="pt-BR" sz="1200" dirty="0">
              <a:solidFill>
                <a:srgbClr val="006666"/>
              </a:solidFill>
              <a:latin typeface="Bahnschrift" panose="020B0502040204020203" pitchFamily="34" charset="0"/>
            </a:rPr>
            <a:t>Carta(s) de Manifestação de Interesse na aquisição do </a:t>
          </a:r>
          <a:r>
            <a:rPr lang="pt-BR" sz="1200" dirty="0" err="1">
              <a:solidFill>
                <a:srgbClr val="006666"/>
              </a:solidFill>
              <a:latin typeface="Bahnschrift" panose="020B0502040204020203" pitchFamily="34" charset="0"/>
            </a:rPr>
            <a:t>eletrolisador</a:t>
          </a:r>
          <a:r>
            <a:rPr lang="pt-BR" sz="1200" dirty="0">
              <a:solidFill>
                <a:srgbClr val="006666"/>
              </a:solidFill>
              <a:latin typeface="Bahnschrift" panose="020B0502040204020203" pitchFamily="34" charset="0"/>
            </a:rPr>
            <a:t> poderá aumentar a nota deste indicador.</a:t>
          </a:r>
        </a:p>
      </dgm:t>
    </dgm:pt>
    <dgm:pt modelId="{37FD7078-5910-48A3-B4B7-645B3E66B6EE}" type="sibTrans" cxnId="{F4BD71F7-E157-401B-8410-759225E7BCCF}">
      <dgm:prSet/>
      <dgm:spPr/>
      <dgm:t>
        <a:bodyPr/>
        <a:lstStyle/>
        <a:p>
          <a:endParaRPr lang="pt-BR"/>
        </a:p>
      </dgm:t>
    </dgm:pt>
    <dgm:pt modelId="{6F746928-4E28-4405-A01B-3C8CFEA33C09}" type="parTrans" cxnId="{F4BD71F7-E157-401B-8410-759225E7BCCF}">
      <dgm:prSet/>
      <dgm:spPr/>
      <dgm:t>
        <a:bodyPr/>
        <a:lstStyle/>
        <a:p>
          <a:endParaRPr lang="pt-BR"/>
        </a:p>
      </dgm:t>
    </dgm:pt>
    <dgm:pt modelId="{ED10DA13-9CF0-4B2E-AF6C-63FF50F74C36}">
      <dgm:prSet phldrT="[Texto]" custT="1"/>
      <dgm:spPr>
        <a:solidFill>
          <a:schemeClr val="bg1"/>
        </a:solidFill>
        <a:ln>
          <a:solidFill>
            <a:srgbClr val="006666"/>
          </a:solidFill>
        </a:ln>
      </dgm:spPr>
      <dgm:t>
        <a:bodyPr/>
        <a:lstStyle/>
        <a:p>
          <a:r>
            <a:rPr lang="pt-BR" sz="1400" dirty="0">
              <a:solidFill>
                <a:srgbClr val="006666"/>
              </a:solidFill>
              <a:latin typeface="Bahnschrift" panose="020B0502040204020203" pitchFamily="34" charset="0"/>
            </a:rPr>
            <a:t>Adequação da solução às especificações técnicas mínimas estabelecidas nos </a:t>
          </a:r>
          <a:r>
            <a:rPr lang="pt-BR" sz="1400" b="1" dirty="0">
              <a:solidFill>
                <a:srgbClr val="006666"/>
              </a:solidFill>
              <a:latin typeface="Bahnschrift" panose="020B0502040204020203" pitchFamily="34" charset="0"/>
            </a:rPr>
            <a:t>Anexos 1 e 9</a:t>
          </a:r>
          <a:r>
            <a:rPr lang="pt-BR" sz="1400" dirty="0">
              <a:solidFill>
                <a:srgbClr val="006666"/>
              </a:solidFill>
              <a:latin typeface="Bahnschrift" panose="020B0502040204020203" pitchFamily="34" charset="0"/>
            </a:rPr>
            <a:t>, considerando tanto os parâmetros de desempenho tecnológico quanto a viabilidade econômica do hidrogênio produzido.</a:t>
          </a:r>
        </a:p>
      </dgm:t>
    </dgm:pt>
    <dgm:pt modelId="{2D29E94E-3D4D-415D-A432-1A805EE673A5}" type="sibTrans" cxnId="{5DE1250E-422C-47F1-B006-4872826AAC33}">
      <dgm:prSet/>
      <dgm:spPr/>
      <dgm:t>
        <a:bodyPr/>
        <a:lstStyle/>
        <a:p>
          <a:endParaRPr lang="pt-BR"/>
        </a:p>
      </dgm:t>
    </dgm:pt>
    <dgm:pt modelId="{94CC304E-83C2-47B9-8698-9F5E6220110D}" type="parTrans" cxnId="{5DE1250E-422C-47F1-B006-4872826AAC33}">
      <dgm:prSet/>
      <dgm:spPr/>
      <dgm:t>
        <a:bodyPr/>
        <a:lstStyle/>
        <a:p>
          <a:endParaRPr lang="pt-BR"/>
        </a:p>
      </dgm:t>
    </dgm:pt>
    <dgm:pt modelId="{CDA45143-A9BA-409D-B744-D8EA6223400F}" type="pres">
      <dgm:prSet presAssocID="{1DEDDF17-BE2A-4C3C-8ADC-F99F00EA25BC}" presName="diagram" presStyleCnt="0">
        <dgm:presLayoutVars>
          <dgm:dir/>
          <dgm:resizeHandles val="exact"/>
        </dgm:presLayoutVars>
      </dgm:prSet>
      <dgm:spPr/>
    </dgm:pt>
    <dgm:pt modelId="{F3413528-9C2E-4BD5-8525-934DB7B4B22B}" type="pres">
      <dgm:prSet presAssocID="{67704133-80AA-4D9E-BCA5-253B046D16AC}" presName="node" presStyleLbl="node1" presStyleIdx="0" presStyleCnt="6" custLinFactNeighborX="-989" custLinFactNeighborY="4982">
        <dgm:presLayoutVars>
          <dgm:bulletEnabled val="1"/>
        </dgm:presLayoutVars>
      </dgm:prSet>
      <dgm:spPr/>
    </dgm:pt>
    <dgm:pt modelId="{DDA0B52D-8BE6-4EEC-8959-AD27CE82CBC4}" type="pres">
      <dgm:prSet presAssocID="{D11F885A-9F44-40F0-9618-E472ADFF8597}" presName="sibTrans" presStyleCnt="0"/>
      <dgm:spPr/>
    </dgm:pt>
    <dgm:pt modelId="{38C79919-E54D-4689-8300-3363C3A8E7BD}" type="pres">
      <dgm:prSet presAssocID="{2C27BE16-4DF9-4345-B6F5-DA659F73695B}" presName="node" presStyleLbl="node1" presStyleIdx="1" presStyleCnt="6" custLinFactNeighborX="-1020" custLinFactNeighborY="3482">
        <dgm:presLayoutVars>
          <dgm:bulletEnabled val="1"/>
        </dgm:presLayoutVars>
      </dgm:prSet>
      <dgm:spPr/>
    </dgm:pt>
    <dgm:pt modelId="{19892A49-4EF4-438A-A071-263B11043818}" type="pres">
      <dgm:prSet presAssocID="{C0974F80-5902-4FB4-8841-1C65481644A3}" presName="sibTrans" presStyleCnt="0"/>
      <dgm:spPr/>
    </dgm:pt>
    <dgm:pt modelId="{C9CB68E4-097F-4718-9F49-E7D9A36CAFC1}" type="pres">
      <dgm:prSet presAssocID="{28F9E7B6-D34B-4B27-908E-910170BAD889}" presName="node" presStyleLbl="node1" presStyleIdx="2" presStyleCnt="6" custLinFactNeighborX="-2865" custLinFactNeighborY="4177">
        <dgm:presLayoutVars>
          <dgm:bulletEnabled val="1"/>
        </dgm:presLayoutVars>
      </dgm:prSet>
      <dgm:spPr/>
    </dgm:pt>
    <dgm:pt modelId="{CCD17EB2-B007-483E-8808-E2EC8765BCF2}" type="pres">
      <dgm:prSet presAssocID="{4D2B2C19-F4E4-42FA-B665-23AE5DF2D886}" presName="sibTrans" presStyleCnt="0"/>
      <dgm:spPr/>
    </dgm:pt>
    <dgm:pt modelId="{4DAF908A-E48F-477A-BFB5-FFA6B422D099}" type="pres">
      <dgm:prSet presAssocID="{ED10DA13-9CF0-4B2E-AF6C-63FF50F74C36}" presName="node" presStyleLbl="node1" presStyleIdx="3" presStyleCnt="6" custLinFactNeighborX="-171" custLinFactNeighborY="-1313">
        <dgm:presLayoutVars>
          <dgm:bulletEnabled val="1"/>
        </dgm:presLayoutVars>
      </dgm:prSet>
      <dgm:spPr/>
    </dgm:pt>
    <dgm:pt modelId="{624863B2-22D9-4410-917F-8EB0E065DC8D}" type="pres">
      <dgm:prSet presAssocID="{2D29E94E-3D4D-415D-A432-1A805EE673A5}" presName="sibTrans" presStyleCnt="0"/>
      <dgm:spPr/>
    </dgm:pt>
    <dgm:pt modelId="{1B9F008B-C1F8-4FCA-9B83-040F31C4D330}" type="pres">
      <dgm:prSet presAssocID="{3E9C5742-BAC8-415A-B16D-D701C6310571}" presName="node" presStyleLbl="node1" presStyleIdx="4" presStyleCnt="6" custLinFactNeighborX="-989" custLinFactNeighborY="4982">
        <dgm:presLayoutVars>
          <dgm:bulletEnabled val="1"/>
        </dgm:presLayoutVars>
      </dgm:prSet>
      <dgm:spPr/>
    </dgm:pt>
    <dgm:pt modelId="{565CB4BE-0A45-426B-817E-5B26360936C7}" type="pres">
      <dgm:prSet presAssocID="{37FD7078-5910-48A3-B4B7-645B3E66B6EE}" presName="sibTrans" presStyleCnt="0"/>
      <dgm:spPr/>
    </dgm:pt>
    <dgm:pt modelId="{535E973D-911D-4395-8821-48492EFE77FC}" type="pres">
      <dgm:prSet presAssocID="{1F0EBF37-63D6-42A7-8D7B-BC4D994676EF}" presName="node" presStyleLbl="node1" presStyleIdx="5" presStyleCnt="6" custLinFactNeighborY="2785">
        <dgm:presLayoutVars>
          <dgm:bulletEnabled val="1"/>
        </dgm:presLayoutVars>
      </dgm:prSet>
      <dgm:spPr/>
    </dgm:pt>
  </dgm:ptLst>
  <dgm:cxnLst>
    <dgm:cxn modelId="{5DE1250E-422C-47F1-B006-4872826AAC33}" srcId="{1DEDDF17-BE2A-4C3C-8ADC-F99F00EA25BC}" destId="{ED10DA13-9CF0-4B2E-AF6C-63FF50F74C36}" srcOrd="3" destOrd="0" parTransId="{94CC304E-83C2-47B9-8698-9F5E6220110D}" sibTransId="{2D29E94E-3D4D-415D-A432-1A805EE673A5}"/>
    <dgm:cxn modelId="{01A44D2A-F94A-4572-BBAB-3C34B8D0C279}" type="presOf" srcId="{1F0EBF37-63D6-42A7-8D7B-BC4D994676EF}" destId="{535E973D-911D-4395-8821-48492EFE77FC}" srcOrd="0" destOrd="0" presId="urn:microsoft.com/office/officeart/2005/8/layout/default"/>
    <dgm:cxn modelId="{ED4E4B70-F76B-4DDE-B05B-565AAB0875D9}" type="presOf" srcId="{28F9E7B6-D34B-4B27-908E-910170BAD889}" destId="{C9CB68E4-097F-4718-9F49-E7D9A36CAFC1}" srcOrd="0" destOrd="0" presId="urn:microsoft.com/office/officeart/2005/8/layout/default"/>
    <dgm:cxn modelId="{A8571672-73DD-4928-81A6-D16A79AE12C2}" type="presOf" srcId="{3E9C5742-BAC8-415A-B16D-D701C6310571}" destId="{1B9F008B-C1F8-4FCA-9B83-040F31C4D330}" srcOrd="0" destOrd="0" presId="urn:microsoft.com/office/officeart/2005/8/layout/default"/>
    <dgm:cxn modelId="{C6566058-8454-4AE8-BE4F-CD43A3E16E09}" srcId="{1DEDDF17-BE2A-4C3C-8ADC-F99F00EA25BC}" destId="{2C27BE16-4DF9-4345-B6F5-DA659F73695B}" srcOrd="1" destOrd="0" parTransId="{5B91B32B-861E-42D4-B0F4-BAA2766C823E}" sibTransId="{C0974F80-5902-4FB4-8841-1C65481644A3}"/>
    <dgm:cxn modelId="{2CE71593-F532-48F5-BA87-5117275F7B99}" srcId="{1DEDDF17-BE2A-4C3C-8ADC-F99F00EA25BC}" destId="{67704133-80AA-4D9E-BCA5-253B046D16AC}" srcOrd="0" destOrd="0" parTransId="{108022CD-2166-4AE6-A4E3-762EF2F9B5A6}" sibTransId="{D11F885A-9F44-40F0-9618-E472ADFF8597}"/>
    <dgm:cxn modelId="{C730D4A5-4B2F-4617-8F11-A8BC929255B1}" type="presOf" srcId="{2C27BE16-4DF9-4345-B6F5-DA659F73695B}" destId="{38C79919-E54D-4689-8300-3363C3A8E7BD}" srcOrd="0" destOrd="0" presId="urn:microsoft.com/office/officeart/2005/8/layout/default"/>
    <dgm:cxn modelId="{B64C15AF-2C74-453F-B1B5-518FE910E275}" type="presOf" srcId="{ED10DA13-9CF0-4B2E-AF6C-63FF50F74C36}" destId="{4DAF908A-E48F-477A-BFB5-FFA6B422D099}" srcOrd="0" destOrd="0" presId="urn:microsoft.com/office/officeart/2005/8/layout/default"/>
    <dgm:cxn modelId="{BDDA1BAF-FA37-4D4D-B2B1-0F485728CDF5}" srcId="{1DEDDF17-BE2A-4C3C-8ADC-F99F00EA25BC}" destId="{1F0EBF37-63D6-42A7-8D7B-BC4D994676EF}" srcOrd="5" destOrd="0" parTransId="{13BAB3CD-A7B5-4528-9C36-EC226957569D}" sibTransId="{D069FDFE-D656-40B8-9E36-5E594AE02516}"/>
    <dgm:cxn modelId="{854560BD-2A69-465A-8A56-5353CAF38862}" type="presOf" srcId="{67704133-80AA-4D9E-BCA5-253B046D16AC}" destId="{F3413528-9C2E-4BD5-8525-934DB7B4B22B}" srcOrd="0" destOrd="0" presId="urn:microsoft.com/office/officeart/2005/8/layout/default"/>
    <dgm:cxn modelId="{D97865CA-A028-4F8C-8579-2AF35BF452C1}" type="presOf" srcId="{1DEDDF17-BE2A-4C3C-8ADC-F99F00EA25BC}" destId="{CDA45143-A9BA-409D-B744-D8EA6223400F}" srcOrd="0" destOrd="0" presId="urn:microsoft.com/office/officeart/2005/8/layout/default"/>
    <dgm:cxn modelId="{F4BD71F7-E157-401B-8410-759225E7BCCF}" srcId="{1DEDDF17-BE2A-4C3C-8ADC-F99F00EA25BC}" destId="{3E9C5742-BAC8-415A-B16D-D701C6310571}" srcOrd="4" destOrd="0" parTransId="{6F746928-4E28-4405-A01B-3C8CFEA33C09}" sibTransId="{37FD7078-5910-48A3-B4B7-645B3E66B6EE}"/>
    <dgm:cxn modelId="{ADD84CF9-A0F8-4D16-B4AC-F5FC4E324DA2}" srcId="{1DEDDF17-BE2A-4C3C-8ADC-F99F00EA25BC}" destId="{28F9E7B6-D34B-4B27-908E-910170BAD889}" srcOrd="2" destOrd="0" parTransId="{2C03E1FD-7F07-42B8-9E46-75943EEE39EA}" sibTransId="{4D2B2C19-F4E4-42FA-B665-23AE5DF2D886}"/>
    <dgm:cxn modelId="{A3CAA583-BA54-43A3-99AD-87F0CDA9D130}" type="presParOf" srcId="{CDA45143-A9BA-409D-B744-D8EA6223400F}" destId="{F3413528-9C2E-4BD5-8525-934DB7B4B22B}" srcOrd="0" destOrd="0" presId="urn:microsoft.com/office/officeart/2005/8/layout/default"/>
    <dgm:cxn modelId="{A009121E-21B1-4928-80AE-10BB47F52938}" type="presParOf" srcId="{CDA45143-A9BA-409D-B744-D8EA6223400F}" destId="{DDA0B52D-8BE6-4EEC-8959-AD27CE82CBC4}" srcOrd="1" destOrd="0" presId="urn:microsoft.com/office/officeart/2005/8/layout/default"/>
    <dgm:cxn modelId="{CA108E05-E2F5-46B2-A4A8-F403708D0055}" type="presParOf" srcId="{CDA45143-A9BA-409D-B744-D8EA6223400F}" destId="{38C79919-E54D-4689-8300-3363C3A8E7BD}" srcOrd="2" destOrd="0" presId="urn:microsoft.com/office/officeart/2005/8/layout/default"/>
    <dgm:cxn modelId="{C7AFBA3C-D041-4B7A-BCD1-14CC8F37445B}" type="presParOf" srcId="{CDA45143-A9BA-409D-B744-D8EA6223400F}" destId="{19892A49-4EF4-438A-A071-263B11043818}" srcOrd="3" destOrd="0" presId="urn:microsoft.com/office/officeart/2005/8/layout/default"/>
    <dgm:cxn modelId="{E2446D53-7C58-4952-B876-08B9C3FF7B2F}" type="presParOf" srcId="{CDA45143-A9BA-409D-B744-D8EA6223400F}" destId="{C9CB68E4-097F-4718-9F49-E7D9A36CAFC1}" srcOrd="4" destOrd="0" presId="urn:microsoft.com/office/officeart/2005/8/layout/default"/>
    <dgm:cxn modelId="{CFE507CF-FB13-4CD3-BA7B-D7491AEF54D3}" type="presParOf" srcId="{CDA45143-A9BA-409D-B744-D8EA6223400F}" destId="{CCD17EB2-B007-483E-8808-E2EC8765BCF2}" srcOrd="5" destOrd="0" presId="urn:microsoft.com/office/officeart/2005/8/layout/default"/>
    <dgm:cxn modelId="{98773C23-354E-4530-BC37-1673053965B9}" type="presParOf" srcId="{CDA45143-A9BA-409D-B744-D8EA6223400F}" destId="{4DAF908A-E48F-477A-BFB5-FFA6B422D099}" srcOrd="6" destOrd="0" presId="urn:microsoft.com/office/officeart/2005/8/layout/default"/>
    <dgm:cxn modelId="{5852027C-99AE-488C-9524-1ED0C113C262}" type="presParOf" srcId="{CDA45143-A9BA-409D-B744-D8EA6223400F}" destId="{624863B2-22D9-4410-917F-8EB0E065DC8D}" srcOrd="7" destOrd="0" presId="urn:microsoft.com/office/officeart/2005/8/layout/default"/>
    <dgm:cxn modelId="{A8534105-6345-4D54-8672-1DCE502CF43E}" type="presParOf" srcId="{CDA45143-A9BA-409D-B744-D8EA6223400F}" destId="{1B9F008B-C1F8-4FCA-9B83-040F31C4D330}" srcOrd="8" destOrd="0" presId="urn:microsoft.com/office/officeart/2005/8/layout/default"/>
    <dgm:cxn modelId="{BE5B229E-C5A4-4492-B0E5-1F50FA2E9BA7}" type="presParOf" srcId="{CDA45143-A9BA-409D-B744-D8EA6223400F}" destId="{565CB4BE-0A45-426B-817E-5B26360936C7}" srcOrd="9" destOrd="0" presId="urn:microsoft.com/office/officeart/2005/8/layout/default"/>
    <dgm:cxn modelId="{A9B7A778-90FA-4A3D-ACB5-493124A1B5D3}" type="presParOf" srcId="{CDA45143-A9BA-409D-B744-D8EA6223400F}" destId="{535E973D-911D-4395-8821-48492EFE77FC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DEDDF17-BE2A-4C3C-8ADC-F99F00EA25BC}" type="doc">
      <dgm:prSet loTypeId="urn:microsoft.com/office/officeart/2005/8/layout/default" loCatId="list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pt-BR"/>
        </a:p>
      </dgm:t>
    </dgm:pt>
    <dgm:pt modelId="{80002BB5-1936-4E1B-84B8-7714A89B3368}">
      <dgm:prSet phldrT="[Texto]" custT="1"/>
      <dgm:spPr>
        <a:solidFill>
          <a:schemeClr val="accent6">
            <a:lumMod val="90000"/>
            <a:lumOff val="10000"/>
          </a:schemeClr>
        </a:solidFill>
      </dgm:spPr>
      <dgm:t>
        <a:bodyPr/>
        <a:lstStyle/>
        <a:p>
          <a:r>
            <a:rPr lang="pt-BR" sz="1800" dirty="0">
              <a:latin typeface="Bahnschrift" panose="020B0502040204020203" pitchFamily="34" charset="0"/>
            </a:rPr>
            <a:t>Mobilização do sistema de inovação</a:t>
          </a:r>
        </a:p>
      </dgm:t>
    </dgm:pt>
    <dgm:pt modelId="{E93E9CE4-C51A-4454-A1B3-ADD639D2A22E}" type="parTrans" cxnId="{D33086F5-BFC9-4E45-BA7E-884D6D3510D2}">
      <dgm:prSet/>
      <dgm:spPr/>
      <dgm:t>
        <a:bodyPr/>
        <a:lstStyle/>
        <a:p>
          <a:endParaRPr lang="pt-BR" sz="1600">
            <a:latin typeface="Bahnschrift" panose="020B0502040204020203" pitchFamily="34" charset="0"/>
          </a:endParaRPr>
        </a:p>
      </dgm:t>
    </dgm:pt>
    <dgm:pt modelId="{01890752-C4A3-42AD-A015-46048F8C05CB}" type="sibTrans" cxnId="{D33086F5-BFC9-4E45-BA7E-884D6D3510D2}">
      <dgm:prSet/>
      <dgm:spPr/>
      <dgm:t>
        <a:bodyPr/>
        <a:lstStyle/>
        <a:p>
          <a:endParaRPr lang="pt-BR" sz="1600">
            <a:latin typeface="Bahnschrift" panose="020B0502040204020203" pitchFamily="34" charset="0"/>
          </a:endParaRPr>
        </a:p>
      </dgm:t>
    </dgm:pt>
    <dgm:pt modelId="{ED10DA13-9CF0-4B2E-AF6C-63FF50F74C36}">
      <dgm:prSet phldrT="[Texto]" custT="1"/>
      <dgm:spPr>
        <a:solidFill>
          <a:schemeClr val="tx2">
            <a:lumMod val="75000"/>
            <a:lumOff val="25000"/>
          </a:schemeClr>
        </a:solidFill>
      </dgm:spPr>
      <dgm:t>
        <a:bodyPr/>
        <a:lstStyle/>
        <a:p>
          <a:r>
            <a:rPr lang="pt-BR" sz="1800" dirty="0">
              <a:latin typeface="Bahnschrift" panose="020B0502040204020203" pitchFamily="34" charset="0"/>
            </a:rPr>
            <a:t>Índice de nacionalização</a:t>
          </a:r>
        </a:p>
      </dgm:t>
    </dgm:pt>
    <dgm:pt modelId="{94CC304E-83C2-47B9-8698-9F5E6220110D}" type="parTrans" cxnId="{5DE1250E-422C-47F1-B006-4872826AAC33}">
      <dgm:prSet/>
      <dgm:spPr/>
      <dgm:t>
        <a:bodyPr/>
        <a:lstStyle/>
        <a:p>
          <a:endParaRPr lang="pt-BR"/>
        </a:p>
      </dgm:t>
    </dgm:pt>
    <dgm:pt modelId="{2D29E94E-3D4D-415D-A432-1A805EE673A5}" type="sibTrans" cxnId="{5DE1250E-422C-47F1-B006-4872826AAC33}">
      <dgm:prSet/>
      <dgm:spPr/>
      <dgm:t>
        <a:bodyPr/>
        <a:lstStyle/>
        <a:p>
          <a:endParaRPr lang="pt-BR"/>
        </a:p>
      </dgm:t>
    </dgm:pt>
    <dgm:pt modelId="{3E9C5742-BAC8-415A-B16D-D701C6310571}">
      <dgm:prSet phldrT="[Texto]" custT="1"/>
      <dgm:spPr>
        <a:solidFill>
          <a:schemeClr val="bg1"/>
        </a:solidFill>
        <a:ln>
          <a:solidFill>
            <a:srgbClr val="006666"/>
          </a:solidFill>
        </a:ln>
      </dgm:spPr>
      <dgm:t>
        <a:bodyPr/>
        <a:lstStyle/>
        <a:p>
          <a:r>
            <a:rPr lang="pt-BR" sz="1600" dirty="0">
              <a:solidFill>
                <a:srgbClr val="006666"/>
              </a:solidFill>
              <a:latin typeface="Bahnschrift" panose="020B0502040204020203" pitchFamily="34" charset="0"/>
            </a:rPr>
            <a:t>Avalia o nível de envolvimento do projeto com as empresas coexecutoras e com a(s) ICT(s), indicando o grau de compartilhamento de conhecimentos e de mobilização para atingimento dos objetivos.</a:t>
          </a:r>
        </a:p>
      </dgm:t>
    </dgm:pt>
    <dgm:pt modelId="{6F746928-4E28-4405-A01B-3C8CFEA33C09}" type="parTrans" cxnId="{F4BD71F7-E157-401B-8410-759225E7BCCF}">
      <dgm:prSet/>
      <dgm:spPr/>
      <dgm:t>
        <a:bodyPr/>
        <a:lstStyle/>
        <a:p>
          <a:endParaRPr lang="pt-BR"/>
        </a:p>
      </dgm:t>
    </dgm:pt>
    <dgm:pt modelId="{37FD7078-5910-48A3-B4B7-645B3E66B6EE}" type="sibTrans" cxnId="{F4BD71F7-E157-401B-8410-759225E7BCCF}">
      <dgm:prSet/>
      <dgm:spPr/>
      <dgm:t>
        <a:bodyPr/>
        <a:lstStyle/>
        <a:p>
          <a:endParaRPr lang="pt-BR"/>
        </a:p>
      </dgm:t>
    </dgm:pt>
    <dgm:pt modelId="{1F0EBF37-63D6-42A7-8D7B-BC4D994676EF}">
      <dgm:prSet phldrT="[Texto]" custT="1"/>
      <dgm:spPr>
        <a:solidFill>
          <a:schemeClr val="bg1"/>
        </a:solidFill>
        <a:ln>
          <a:solidFill>
            <a:srgbClr val="006666"/>
          </a:solidFill>
        </a:ln>
      </dgm:spPr>
      <dgm:t>
        <a:bodyPr/>
        <a:lstStyle/>
        <a:p>
          <a:r>
            <a:rPr lang="pt-BR" sz="1600" dirty="0">
              <a:solidFill>
                <a:srgbClr val="006666"/>
              </a:solidFill>
              <a:latin typeface="Bahnschrift" panose="020B0502040204020203" pitchFamily="34" charset="0"/>
            </a:rPr>
            <a:t>Grau de conteúdo nacional do produto final conforme preenchido no </a:t>
          </a:r>
          <a:r>
            <a:rPr lang="pt-BR" sz="1600" b="1" dirty="0">
              <a:solidFill>
                <a:srgbClr val="006666"/>
              </a:solidFill>
              <a:latin typeface="Bahnschrift" panose="020B0502040204020203" pitchFamily="34" charset="0"/>
            </a:rPr>
            <a:t>Anexo 8</a:t>
          </a:r>
          <a:r>
            <a:rPr lang="pt-BR" sz="1600" dirty="0">
              <a:solidFill>
                <a:srgbClr val="006666"/>
              </a:solidFill>
              <a:latin typeface="Bahnschrift" panose="020B0502040204020203" pitchFamily="34" charset="0"/>
            </a:rPr>
            <a:t>, considerando a meta mínima indicada no </a:t>
          </a:r>
          <a:r>
            <a:rPr lang="pt-BR" sz="1600" b="1" dirty="0">
              <a:solidFill>
                <a:srgbClr val="006666"/>
              </a:solidFill>
              <a:latin typeface="Bahnschrift" panose="020B0502040204020203" pitchFamily="34" charset="0"/>
            </a:rPr>
            <a:t>Anexo 1 </a:t>
          </a:r>
          <a:r>
            <a:rPr lang="pt-BR" sz="1600" dirty="0">
              <a:solidFill>
                <a:srgbClr val="006666"/>
              </a:solidFill>
              <a:latin typeface="Bahnschrift" panose="020B0502040204020203" pitchFamily="34" charset="0"/>
            </a:rPr>
            <a:t>e a estratégia de ampliação progressiva da cadeia produtiva local.</a:t>
          </a:r>
        </a:p>
      </dgm:t>
    </dgm:pt>
    <dgm:pt modelId="{13BAB3CD-A7B5-4528-9C36-EC226957569D}" type="parTrans" cxnId="{BDDA1BAF-FA37-4D4D-B2B1-0F485728CDF5}">
      <dgm:prSet/>
      <dgm:spPr/>
      <dgm:t>
        <a:bodyPr/>
        <a:lstStyle/>
        <a:p>
          <a:endParaRPr lang="pt-BR"/>
        </a:p>
      </dgm:t>
    </dgm:pt>
    <dgm:pt modelId="{D069FDFE-D656-40B8-9E36-5E594AE02516}" type="sibTrans" cxnId="{BDDA1BAF-FA37-4D4D-B2B1-0F485728CDF5}">
      <dgm:prSet/>
      <dgm:spPr/>
      <dgm:t>
        <a:bodyPr/>
        <a:lstStyle/>
        <a:p>
          <a:endParaRPr lang="pt-BR"/>
        </a:p>
      </dgm:t>
    </dgm:pt>
    <dgm:pt modelId="{CDA45143-A9BA-409D-B744-D8EA6223400F}" type="pres">
      <dgm:prSet presAssocID="{1DEDDF17-BE2A-4C3C-8ADC-F99F00EA25BC}" presName="diagram" presStyleCnt="0">
        <dgm:presLayoutVars>
          <dgm:dir/>
          <dgm:resizeHandles val="exact"/>
        </dgm:presLayoutVars>
      </dgm:prSet>
      <dgm:spPr/>
    </dgm:pt>
    <dgm:pt modelId="{718E7F2B-85F1-4A91-AF68-A1BDB9ECADB2}" type="pres">
      <dgm:prSet presAssocID="{80002BB5-1936-4E1B-84B8-7714A89B3368}" presName="node" presStyleLbl="node1" presStyleIdx="0" presStyleCnt="4" custLinFactNeighborX="-2805" custLinFactNeighborY="4108">
        <dgm:presLayoutVars>
          <dgm:bulletEnabled val="1"/>
        </dgm:presLayoutVars>
      </dgm:prSet>
      <dgm:spPr/>
    </dgm:pt>
    <dgm:pt modelId="{BCBAC955-0509-4005-8A96-95F4755CE1AD}" type="pres">
      <dgm:prSet presAssocID="{01890752-C4A3-42AD-A015-46048F8C05CB}" presName="sibTrans" presStyleCnt="0"/>
      <dgm:spPr/>
    </dgm:pt>
    <dgm:pt modelId="{4DAF908A-E48F-477A-BFB5-FFA6B422D099}" type="pres">
      <dgm:prSet presAssocID="{ED10DA13-9CF0-4B2E-AF6C-63FF50F74C36}" presName="node" presStyleLbl="node1" presStyleIdx="1" presStyleCnt="4" custLinFactNeighborX="780" custLinFactNeighborY="4440">
        <dgm:presLayoutVars>
          <dgm:bulletEnabled val="1"/>
        </dgm:presLayoutVars>
      </dgm:prSet>
      <dgm:spPr/>
    </dgm:pt>
    <dgm:pt modelId="{624863B2-22D9-4410-917F-8EB0E065DC8D}" type="pres">
      <dgm:prSet presAssocID="{2D29E94E-3D4D-415D-A432-1A805EE673A5}" presName="sibTrans" presStyleCnt="0"/>
      <dgm:spPr/>
    </dgm:pt>
    <dgm:pt modelId="{1B9F008B-C1F8-4FCA-9B83-040F31C4D330}" type="pres">
      <dgm:prSet presAssocID="{3E9C5742-BAC8-415A-B16D-D701C6310571}" presName="node" presStyleLbl="node1" presStyleIdx="2" presStyleCnt="4" custLinFactNeighborX="-989" custLinFactNeighborY="4982">
        <dgm:presLayoutVars>
          <dgm:bulletEnabled val="1"/>
        </dgm:presLayoutVars>
      </dgm:prSet>
      <dgm:spPr/>
    </dgm:pt>
    <dgm:pt modelId="{565CB4BE-0A45-426B-817E-5B26360936C7}" type="pres">
      <dgm:prSet presAssocID="{37FD7078-5910-48A3-B4B7-645B3E66B6EE}" presName="sibTrans" presStyleCnt="0"/>
      <dgm:spPr/>
    </dgm:pt>
    <dgm:pt modelId="{535E973D-911D-4395-8821-48492EFE77FC}" type="pres">
      <dgm:prSet presAssocID="{1F0EBF37-63D6-42A7-8D7B-BC4D994676EF}" presName="node" presStyleLbl="node1" presStyleIdx="3" presStyleCnt="4" custLinFactNeighborY="2785">
        <dgm:presLayoutVars>
          <dgm:bulletEnabled val="1"/>
        </dgm:presLayoutVars>
      </dgm:prSet>
      <dgm:spPr/>
    </dgm:pt>
  </dgm:ptLst>
  <dgm:cxnLst>
    <dgm:cxn modelId="{5DE1250E-422C-47F1-B006-4872826AAC33}" srcId="{1DEDDF17-BE2A-4C3C-8ADC-F99F00EA25BC}" destId="{ED10DA13-9CF0-4B2E-AF6C-63FF50F74C36}" srcOrd="1" destOrd="0" parTransId="{94CC304E-83C2-47B9-8698-9F5E6220110D}" sibTransId="{2D29E94E-3D4D-415D-A432-1A805EE673A5}"/>
    <dgm:cxn modelId="{01A44D2A-F94A-4572-BBAB-3C34B8D0C279}" type="presOf" srcId="{1F0EBF37-63D6-42A7-8D7B-BC4D994676EF}" destId="{535E973D-911D-4395-8821-48492EFE77FC}" srcOrd="0" destOrd="0" presId="urn:microsoft.com/office/officeart/2005/8/layout/default"/>
    <dgm:cxn modelId="{A8571672-73DD-4928-81A6-D16A79AE12C2}" type="presOf" srcId="{3E9C5742-BAC8-415A-B16D-D701C6310571}" destId="{1B9F008B-C1F8-4FCA-9B83-040F31C4D330}" srcOrd="0" destOrd="0" presId="urn:microsoft.com/office/officeart/2005/8/layout/default"/>
    <dgm:cxn modelId="{DE4F84A1-2C99-4324-9950-9F2A1799BBF8}" type="presOf" srcId="{80002BB5-1936-4E1B-84B8-7714A89B3368}" destId="{718E7F2B-85F1-4A91-AF68-A1BDB9ECADB2}" srcOrd="0" destOrd="0" presId="urn:microsoft.com/office/officeart/2005/8/layout/default"/>
    <dgm:cxn modelId="{B64C15AF-2C74-453F-B1B5-518FE910E275}" type="presOf" srcId="{ED10DA13-9CF0-4B2E-AF6C-63FF50F74C36}" destId="{4DAF908A-E48F-477A-BFB5-FFA6B422D099}" srcOrd="0" destOrd="0" presId="urn:microsoft.com/office/officeart/2005/8/layout/default"/>
    <dgm:cxn modelId="{BDDA1BAF-FA37-4D4D-B2B1-0F485728CDF5}" srcId="{1DEDDF17-BE2A-4C3C-8ADC-F99F00EA25BC}" destId="{1F0EBF37-63D6-42A7-8D7B-BC4D994676EF}" srcOrd="3" destOrd="0" parTransId="{13BAB3CD-A7B5-4528-9C36-EC226957569D}" sibTransId="{D069FDFE-D656-40B8-9E36-5E594AE02516}"/>
    <dgm:cxn modelId="{D97865CA-A028-4F8C-8579-2AF35BF452C1}" type="presOf" srcId="{1DEDDF17-BE2A-4C3C-8ADC-F99F00EA25BC}" destId="{CDA45143-A9BA-409D-B744-D8EA6223400F}" srcOrd="0" destOrd="0" presId="urn:microsoft.com/office/officeart/2005/8/layout/default"/>
    <dgm:cxn modelId="{D33086F5-BFC9-4E45-BA7E-884D6D3510D2}" srcId="{1DEDDF17-BE2A-4C3C-8ADC-F99F00EA25BC}" destId="{80002BB5-1936-4E1B-84B8-7714A89B3368}" srcOrd="0" destOrd="0" parTransId="{E93E9CE4-C51A-4454-A1B3-ADD639D2A22E}" sibTransId="{01890752-C4A3-42AD-A015-46048F8C05CB}"/>
    <dgm:cxn modelId="{F4BD71F7-E157-401B-8410-759225E7BCCF}" srcId="{1DEDDF17-BE2A-4C3C-8ADC-F99F00EA25BC}" destId="{3E9C5742-BAC8-415A-B16D-D701C6310571}" srcOrd="2" destOrd="0" parTransId="{6F746928-4E28-4405-A01B-3C8CFEA33C09}" sibTransId="{37FD7078-5910-48A3-B4B7-645B3E66B6EE}"/>
    <dgm:cxn modelId="{1FACB9A1-53D7-4E54-9B5A-B0E18440469E}" type="presParOf" srcId="{CDA45143-A9BA-409D-B744-D8EA6223400F}" destId="{718E7F2B-85F1-4A91-AF68-A1BDB9ECADB2}" srcOrd="0" destOrd="0" presId="urn:microsoft.com/office/officeart/2005/8/layout/default"/>
    <dgm:cxn modelId="{AB6F1ABD-2932-4211-809D-9CF51CACE93C}" type="presParOf" srcId="{CDA45143-A9BA-409D-B744-D8EA6223400F}" destId="{BCBAC955-0509-4005-8A96-95F4755CE1AD}" srcOrd="1" destOrd="0" presId="urn:microsoft.com/office/officeart/2005/8/layout/default"/>
    <dgm:cxn modelId="{98773C23-354E-4530-BC37-1673053965B9}" type="presParOf" srcId="{CDA45143-A9BA-409D-B744-D8EA6223400F}" destId="{4DAF908A-E48F-477A-BFB5-FFA6B422D099}" srcOrd="2" destOrd="0" presId="urn:microsoft.com/office/officeart/2005/8/layout/default"/>
    <dgm:cxn modelId="{5852027C-99AE-488C-9524-1ED0C113C262}" type="presParOf" srcId="{CDA45143-A9BA-409D-B744-D8EA6223400F}" destId="{624863B2-22D9-4410-917F-8EB0E065DC8D}" srcOrd="3" destOrd="0" presId="urn:microsoft.com/office/officeart/2005/8/layout/default"/>
    <dgm:cxn modelId="{A8534105-6345-4D54-8672-1DCE502CF43E}" type="presParOf" srcId="{CDA45143-A9BA-409D-B744-D8EA6223400F}" destId="{1B9F008B-C1F8-4FCA-9B83-040F31C4D330}" srcOrd="4" destOrd="0" presId="urn:microsoft.com/office/officeart/2005/8/layout/default"/>
    <dgm:cxn modelId="{BE5B229E-C5A4-4492-B0E5-1F50FA2E9BA7}" type="presParOf" srcId="{CDA45143-A9BA-409D-B744-D8EA6223400F}" destId="{565CB4BE-0A45-426B-817E-5B26360936C7}" srcOrd="5" destOrd="0" presId="urn:microsoft.com/office/officeart/2005/8/layout/default"/>
    <dgm:cxn modelId="{A9B7A778-90FA-4A3D-ACB5-493124A1B5D3}" type="presParOf" srcId="{CDA45143-A9BA-409D-B744-D8EA6223400F}" destId="{535E973D-911D-4395-8821-48492EFE77FC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8E7F2B-85F1-4A91-AF68-A1BDB9ECADB2}">
      <dsp:nvSpPr>
        <dsp:cNvPr id="0" name=""/>
        <dsp:cNvSpPr/>
      </dsp:nvSpPr>
      <dsp:spPr>
        <a:xfrm>
          <a:off x="608398" y="81862"/>
          <a:ext cx="3295965" cy="1977579"/>
        </a:xfrm>
        <a:prstGeom prst="rect">
          <a:avLst/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>
              <a:latin typeface="Bahnschrift" panose="020B0502040204020203" pitchFamily="34" charset="0"/>
            </a:rPr>
            <a:t>Consistência da Proposta</a:t>
          </a:r>
        </a:p>
      </dsp:txBody>
      <dsp:txXfrm>
        <a:off x="608398" y="81862"/>
        <a:ext cx="3295965" cy="1977579"/>
      </dsp:txXfrm>
    </dsp:sp>
    <dsp:sp modelId="{4DAF908A-E48F-477A-BFB5-FFA6B422D099}">
      <dsp:nvSpPr>
        <dsp:cNvPr id="0" name=""/>
        <dsp:cNvSpPr/>
      </dsp:nvSpPr>
      <dsp:spPr>
        <a:xfrm>
          <a:off x="4352120" y="88427"/>
          <a:ext cx="3295965" cy="1977579"/>
        </a:xfrm>
        <a:prstGeom prst="rect">
          <a:avLst/>
        </a:prstGeom>
        <a:solidFill>
          <a:schemeClr val="bg2">
            <a:lumMod val="75000"/>
            <a:lumOff val="2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>
              <a:latin typeface="Bahnschrift" panose="020B0502040204020203" pitchFamily="34" charset="0"/>
            </a:rPr>
            <a:t>Incerteza Tecnológica</a:t>
          </a:r>
        </a:p>
      </dsp:txBody>
      <dsp:txXfrm>
        <a:off x="4352120" y="88427"/>
        <a:ext cx="3295965" cy="1977579"/>
      </dsp:txXfrm>
    </dsp:sp>
    <dsp:sp modelId="{1B9F008B-C1F8-4FCA-9B83-040F31C4D330}">
      <dsp:nvSpPr>
        <dsp:cNvPr id="0" name=""/>
        <dsp:cNvSpPr/>
      </dsp:nvSpPr>
      <dsp:spPr>
        <a:xfrm>
          <a:off x="671680" y="2308422"/>
          <a:ext cx="3295965" cy="1977579"/>
        </a:xfrm>
        <a:prstGeom prst="rect">
          <a:avLst/>
        </a:prstGeom>
        <a:solidFill>
          <a:schemeClr val="bg1"/>
        </a:solidFill>
        <a:ln w="25400" cap="flat" cmpd="sng" algn="ctr">
          <a:solidFill>
            <a:schemeClr val="accent3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>
              <a:solidFill>
                <a:srgbClr val="006666"/>
              </a:solidFill>
              <a:latin typeface="Bahnschrift" panose="020B0502040204020203" pitchFamily="34" charset="0"/>
            </a:rPr>
            <a:t>(1) Maturidade tecnológica (TRL);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>
              <a:solidFill>
                <a:srgbClr val="006666"/>
              </a:solidFill>
              <a:latin typeface="Bahnschrift" panose="020B0502040204020203" pitchFamily="34" charset="0"/>
            </a:rPr>
            <a:t>(2) Metodologia;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>
              <a:solidFill>
                <a:srgbClr val="006666"/>
              </a:solidFill>
              <a:latin typeface="Bahnschrift" panose="020B0502040204020203" pitchFamily="34" charset="0"/>
            </a:rPr>
            <a:t>(3) Adequação das metas físicas, atividades e indicadores físicos;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>
              <a:solidFill>
                <a:srgbClr val="006666"/>
              </a:solidFill>
              <a:latin typeface="Bahnschrift" panose="020B0502040204020203" pitchFamily="34" charset="0"/>
            </a:rPr>
            <a:t>(4) Orçamento; e 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>
              <a:solidFill>
                <a:srgbClr val="006666"/>
              </a:solidFill>
              <a:latin typeface="Bahnschrift" panose="020B0502040204020203" pitchFamily="34" charset="0"/>
            </a:rPr>
            <a:t>(5) Prazos.</a:t>
          </a:r>
        </a:p>
      </dsp:txBody>
      <dsp:txXfrm>
        <a:off x="671680" y="2308422"/>
        <a:ext cx="3295965" cy="1977579"/>
      </dsp:txXfrm>
    </dsp:sp>
    <dsp:sp modelId="{535E973D-911D-4395-8821-48492EFE77FC}">
      <dsp:nvSpPr>
        <dsp:cNvPr id="0" name=""/>
        <dsp:cNvSpPr/>
      </dsp:nvSpPr>
      <dsp:spPr>
        <a:xfrm>
          <a:off x="4326412" y="2308422"/>
          <a:ext cx="3295965" cy="1977579"/>
        </a:xfrm>
        <a:prstGeom prst="rect">
          <a:avLst/>
        </a:prstGeom>
        <a:solidFill>
          <a:schemeClr val="bg1"/>
        </a:solidFill>
        <a:ln w="25400" cap="flat" cmpd="sng" algn="ctr">
          <a:solidFill>
            <a:srgbClr val="006666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>
              <a:solidFill>
                <a:srgbClr val="006666"/>
              </a:solidFill>
              <a:latin typeface="Bahnschrift" panose="020B0502040204020203" pitchFamily="34" charset="0"/>
            </a:rPr>
            <a:t>Analisará se o projeto apresenta risco tecnológico considerado mínimo para a concessão de recursos de subvenção econômica da Finep/FNDCT e para os recursos da cláusula de P,D&amp;I da Petrobras.</a:t>
          </a:r>
        </a:p>
      </dsp:txBody>
      <dsp:txXfrm>
        <a:off x="4326412" y="2308422"/>
        <a:ext cx="3295965" cy="197757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413528-9C2E-4BD5-8525-934DB7B4B22B}">
      <dsp:nvSpPr>
        <dsp:cNvPr id="0" name=""/>
        <dsp:cNvSpPr/>
      </dsp:nvSpPr>
      <dsp:spPr>
        <a:xfrm>
          <a:off x="584017" y="99190"/>
          <a:ext cx="3295894" cy="1977536"/>
        </a:xfrm>
        <a:prstGeom prst="rect">
          <a:avLst/>
        </a:prstGeom>
        <a:solidFill>
          <a:schemeClr val="accent2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>
              <a:latin typeface="Bahnschrift" panose="020B0502040204020203" pitchFamily="34" charset="0"/>
            </a:rPr>
            <a:t>Características técnicas e competitividade econômica do </a:t>
          </a:r>
          <a:r>
            <a:rPr lang="pt-BR" sz="1800" kern="1200" dirty="0" err="1">
              <a:latin typeface="Bahnschrift" panose="020B0502040204020203" pitchFamily="34" charset="0"/>
            </a:rPr>
            <a:t>eletrolisador</a:t>
          </a:r>
          <a:endParaRPr lang="pt-BR" sz="1800" kern="1200" dirty="0">
            <a:latin typeface="Bahnschrift" panose="020B0502040204020203" pitchFamily="34" charset="0"/>
          </a:endParaRPr>
        </a:p>
      </dsp:txBody>
      <dsp:txXfrm>
        <a:off x="584017" y="99190"/>
        <a:ext cx="3295894" cy="1977536"/>
      </dsp:txXfrm>
    </dsp:sp>
    <dsp:sp modelId="{38C79919-E54D-4689-8300-3363C3A8E7BD}">
      <dsp:nvSpPr>
        <dsp:cNvPr id="0" name=""/>
        <dsp:cNvSpPr/>
      </dsp:nvSpPr>
      <dsp:spPr>
        <a:xfrm>
          <a:off x="4208479" y="69527"/>
          <a:ext cx="3295894" cy="1977536"/>
        </a:xfrm>
        <a:prstGeom prst="rect">
          <a:avLst/>
        </a:prstGeom>
        <a:solidFill>
          <a:schemeClr val="accent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>
              <a:latin typeface="Bahnschrift" panose="020B0502040204020203" pitchFamily="34" charset="0"/>
            </a:rPr>
            <a:t>Capacidade de a solução alcançar o mercado</a:t>
          </a:r>
        </a:p>
      </dsp:txBody>
      <dsp:txXfrm>
        <a:off x="4208479" y="69527"/>
        <a:ext cx="3295894" cy="1977536"/>
      </dsp:txXfrm>
    </dsp:sp>
    <dsp:sp modelId="{C9CB68E4-097F-4718-9F49-E7D9A36CAFC1}">
      <dsp:nvSpPr>
        <dsp:cNvPr id="0" name=""/>
        <dsp:cNvSpPr/>
      </dsp:nvSpPr>
      <dsp:spPr>
        <a:xfrm>
          <a:off x="7773154" y="83271"/>
          <a:ext cx="3295894" cy="1977536"/>
        </a:xfrm>
        <a:prstGeom prst="rect">
          <a:avLst/>
        </a:prstGeom>
        <a:solidFill>
          <a:schemeClr val="tx2">
            <a:lumMod val="90000"/>
            <a:lumOff val="1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>
              <a:latin typeface="Bahnschrift" panose="020B0502040204020203" pitchFamily="34" charset="0"/>
            </a:rPr>
            <a:t>Capacidade de execução da proposta</a:t>
          </a:r>
        </a:p>
      </dsp:txBody>
      <dsp:txXfrm>
        <a:off x="7773154" y="83271"/>
        <a:ext cx="3295894" cy="1977536"/>
      </dsp:txXfrm>
    </dsp:sp>
    <dsp:sp modelId="{4DAF908A-E48F-477A-BFB5-FFA6B422D099}">
      <dsp:nvSpPr>
        <dsp:cNvPr id="0" name=""/>
        <dsp:cNvSpPr/>
      </dsp:nvSpPr>
      <dsp:spPr>
        <a:xfrm>
          <a:off x="610978" y="2281830"/>
          <a:ext cx="3295894" cy="1977536"/>
        </a:xfrm>
        <a:prstGeom prst="rect">
          <a:avLst/>
        </a:prstGeom>
        <a:solidFill>
          <a:schemeClr val="bg1"/>
        </a:solidFill>
        <a:ln w="25400" cap="flat" cmpd="sng" algn="ctr">
          <a:solidFill>
            <a:srgbClr val="006666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>
              <a:solidFill>
                <a:srgbClr val="006666"/>
              </a:solidFill>
              <a:latin typeface="Bahnschrift" panose="020B0502040204020203" pitchFamily="34" charset="0"/>
            </a:rPr>
            <a:t>Adequação da solução às especificações técnicas mínimas estabelecidas nos </a:t>
          </a:r>
          <a:r>
            <a:rPr lang="pt-BR" sz="1400" b="1" kern="1200" dirty="0">
              <a:solidFill>
                <a:srgbClr val="006666"/>
              </a:solidFill>
              <a:latin typeface="Bahnschrift" panose="020B0502040204020203" pitchFamily="34" charset="0"/>
            </a:rPr>
            <a:t>Anexos 1 e 9</a:t>
          </a:r>
          <a:r>
            <a:rPr lang="pt-BR" sz="1400" kern="1200" dirty="0">
              <a:solidFill>
                <a:srgbClr val="006666"/>
              </a:solidFill>
              <a:latin typeface="Bahnschrift" panose="020B0502040204020203" pitchFamily="34" charset="0"/>
            </a:rPr>
            <a:t>, considerando tanto os parâmetros de desempenho tecnológico quanto a viabilidade econômica do hidrogênio produzido.</a:t>
          </a:r>
        </a:p>
      </dsp:txBody>
      <dsp:txXfrm>
        <a:off x="610978" y="2281830"/>
        <a:ext cx="3295894" cy="1977536"/>
      </dsp:txXfrm>
    </dsp:sp>
    <dsp:sp modelId="{1B9F008B-C1F8-4FCA-9B83-040F31C4D330}">
      <dsp:nvSpPr>
        <dsp:cNvPr id="0" name=""/>
        <dsp:cNvSpPr/>
      </dsp:nvSpPr>
      <dsp:spPr>
        <a:xfrm>
          <a:off x="4209501" y="2308465"/>
          <a:ext cx="3295894" cy="1977536"/>
        </a:xfrm>
        <a:prstGeom prst="rect">
          <a:avLst/>
        </a:prstGeom>
        <a:solidFill>
          <a:schemeClr val="bg1"/>
        </a:solidFill>
        <a:ln w="25400" cap="flat" cmpd="sng" algn="ctr">
          <a:solidFill>
            <a:srgbClr val="006666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>
              <a:solidFill>
                <a:srgbClr val="006666"/>
              </a:solidFill>
              <a:latin typeface="Bahnschrift" panose="020B0502040204020203" pitchFamily="34" charset="0"/>
            </a:rPr>
            <a:t>Capacidade de efetiva comercialização da solução, considerando: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>
              <a:solidFill>
                <a:srgbClr val="006666"/>
              </a:solidFill>
              <a:latin typeface="Bahnschrift" panose="020B0502040204020203" pitchFamily="34" charset="0"/>
            </a:rPr>
            <a:t>(1) A estratégia comercial e de negócios (Anexo 12); 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>
              <a:solidFill>
                <a:srgbClr val="006666"/>
              </a:solidFill>
              <a:latin typeface="Bahnschrift" panose="020B0502040204020203" pitchFamily="34" charset="0"/>
            </a:rPr>
            <a:t>(2) a capacidade produtiva; e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>
              <a:solidFill>
                <a:srgbClr val="006666"/>
              </a:solidFill>
              <a:latin typeface="Bahnschrift" panose="020B0502040204020203" pitchFamily="34" charset="0"/>
            </a:rPr>
            <a:t>(3) o potencial de demanda.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200" kern="1200" dirty="0">
            <a:solidFill>
              <a:srgbClr val="006666"/>
            </a:solidFill>
            <a:latin typeface="Bahnschrift" panose="020B0502040204020203" pitchFamily="34" charset="0"/>
          </a:endParaRP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>
              <a:solidFill>
                <a:srgbClr val="006666"/>
              </a:solidFill>
              <a:latin typeface="Bahnschrift" panose="020B0502040204020203" pitchFamily="34" charset="0"/>
            </a:rPr>
            <a:t>Carta(s) de Manifestação de Interesse na aquisição do </a:t>
          </a:r>
          <a:r>
            <a:rPr lang="pt-BR" sz="1200" kern="1200" dirty="0" err="1">
              <a:solidFill>
                <a:srgbClr val="006666"/>
              </a:solidFill>
              <a:latin typeface="Bahnschrift" panose="020B0502040204020203" pitchFamily="34" charset="0"/>
            </a:rPr>
            <a:t>eletrolisador</a:t>
          </a:r>
          <a:r>
            <a:rPr lang="pt-BR" sz="1200" kern="1200" dirty="0">
              <a:solidFill>
                <a:srgbClr val="006666"/>
              </a:solidFill>
              <a:latin typeface="Bahnschrift" panose="020B0502040204020203" pitchFamily="34" charset="0"/>
            </a:rPr>
            <a:t> poderá aumentar a nota deste indicador.</a:t>
          </a:r>
        </a:p>
      </dsp:txBody>
      <dsp:txXfrm>
        <a:off x="4209501" y="2308465"/>
        <a:ext cx="3295894" cy="1977536"/>
      </dsp:txXfrm>
    </dsp:sp>
    <dsp:sp modelId="{535E973D-911D-4395-8821-48492EFE77FC}">
      <dsp:nvSpPr>
        <dsp:cNvPr id="0" name=""/>
        <dsp:cNvSpPr/>
      </dsp:nvSpPr>
      <dsp:spPr>
        <a:xfrm>
          <a:off x="7867581" y="2308465"/>
          <a:ext cx="3295894" cy="1977536"/>
        </a:xfrm>
        <a:prstGeom prst="rect">
          <a:avLst/>
        </a:prstGeom>
        <a:solidFill>
          <a:schemeClr val="bg1"/>
        </a:solidFill>
        <a:ln w="25400" cap="flat" cmpd="sng" algn="ctr">
          <a:solidFill>
            <a:srgbClr val="006666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>
              <a:solidFill>
                <a:srgbClr val="006666"/>
              </a:solidFill>
              <a:latin typeface="Bahnschrift" panose="020B0502040204020203" pitchFamily="34" charset="0"/>
            </a:rPr>
            <a:t>(1) Experiência técnica das partícipes;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>
              <a:solidFill>
                <a:srgbClr val="006666"/>
              </a:solidFill>
              <a:latin typeface="Bahnschrift" panose="020B0502040204020203" pitchFamily="34" charset="0"/>
            </a:rPr>
            <a:t>(2) Capacidade de gestão do projeto;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>
              <a:solidFill>
                <a:srgbClr val="006666"/>
              </a:solidFill>
              <a:latin typeface="Bahnschrift" panose="020B0502040204020203" pitchFamily="34" charset="0"/>
            </a:rPr>
            <a:t>(3) Capacidade técnica da equipe executora;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>
              <a:solidFill>
                <a:srgbClr val="006666"/>
              </a:solidFill>
              <a:latin typeface="Bahnschrift" panose="020B0502040204020203" pitchFamily="34" charset="0"/>
            </a:rPr>
            <a:t>(4) Infraestrutura tecnológica das partícipes; e 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>
              <a:solidFill>
                <a:srgbClr val="006666"/>
              </a:solidFill>
              <a:latin typeface="Bahnschrift" panose="020B0502040204020203" pitchFamily="34" charset="0"/>
            </a:rPr>
            <a:t>(5) Capacidade financeira das partícipes.</a:t>
          </a:r>
        </a:p>
      </dsp:txBody>
      <dsp:txXfrm>
        <a:off x="7867581" y="2308465"/>
        <a:ext cx="3295894" cy="197753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8E7F2B-85F1-4A91-AF68-A1BDB9ECADB2}">
      <dsp:nvSpPr>
        <dsp:cNvPr id="0" name=""/>
        <dsp:cNvSpPr/>
      </dsp:nvSpPr>
      <dsp:spPr>
        <a:xfrm>
          <a:off x="608398" y="81862"/>
          <a:ext cx="3295965" cy="1977579"/>
        </a:xfrm>
        <a:prstGeom prst="rect">
          <a:avLst/>
        </a:prstGeom>
        <a:solidFill>
          <a:schemeClr val="accent6">
            <a:lumMod val="90000"/>
            <a:lumOff val="1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>
              <a:latin typeface="Bahnschrift" panose="020B0502040204020203" pitchFamily="34" charset="0"/>
            </a:rPr>
            <a:t>Mobilização do sistema de inovação</a:t>
          </a:r>
        </a:p>
      </dsp:txBody>
      <dsp:txXfrm>
        <a:off x="608398" y="81862"/>
        <a:ext cx="3295965" cy="1977579"/>
      </dsp:txXfrm>
    </dsp:sp>
    <dsp:sp modelId="{4DAF908A-E48F-477A-BFB5-FFA6B422D099}">
      <dsp:nvSpPr>
        <dsp:cNvPr id="0" name=""/>
        <dsp:cNvSpPr/>
      </dsp:nvSpPr>
      <dsp:spPr>
        <a:xfrm>
          <a:off x="4352120" y="88427"/>
          <a:ext cx="3295965" cy="1977579"/>
        </a:xfrm>
        <a:prstGeom prst="rect">
          <a:avLst/>
        </a:prstGeom>
        <a:solidFill>
          <a:schemeClr val="tx2">
            <a:lumMod val="75000"/>
            <a:lumOff val="2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>
              <a:latin typeface="Bahnschrift" panose="020B0502040204020203" pitchFamily="34" charset="0"/>
            </a:rPr>
            <a:t>Índice de nacionalização</a:t>
          </a:r>
        </a:p>
      </dsp:txBody>
      <dsp:txXfrm>
        <a:off x="4352120" y="88427"/>
        <a:ext cx="3295965" cy="1977579"/>
      </dsp:txXfrm>
    </dsp:sp>
    <dsp:sp modelId="{1B9F008B-C1F8-4FCA-9B83-040F31C4D330}">
      <dsp:nvSpPr>
        <dsp:cNvPr id="0" name=""/>
        <dsp:cNvSpPr/>
      </dsp:nvSpPr>
      <dsp:spPr>
        <a:xfrm>
          <a:off x="668252" y="2308422"/>
          <a:ext cx="3295965" cy="1977579"/>
        </a:xfrm>
        <a:prstGeom prst="rect">
          <a:avLst/>
        </a:prstGeom>
        <a:solidFill>
          <a:schemeClr val="bg1"/>
        </a:solidFill>
        <a:ln w="25400" cap="flat" cmpd="sng" algn="ctr">
          <a:solidFill>
            <a:srgbClr val="006666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>
              <a:solidFill>
                <a:srgbClr val="006666"/>
              </a:solidFill>
              <a:latin typeface="Bahnschrift" panose="020B0502040204020203" pitchFamily="34" charset="0"/>
            </a:rPr>
            <a:t>Avalia o nível de envolvimento do projeto com as empresas coexecutoras e com a(s) ICT(s), indicando o grau de compartilhamento de conhecimentos e de mobilização para atingimento dos objetivos.</a:t>
          </a:r>
        </a:p>
      </dsp:txBody>
      <dsp:txXfrm>
        <a:off x="668252" y="2308422"/>
        <a:ext cx="3295965" cy="1977579"/>
      </dsp:txXfrm>
    </dsp:sp>
    <dsp:sp modelId="{535E973D-911D-4395-8821-48492EFE77FC}">
      <dsp:nvSpPr>
        <dsp:cNvPr id="0" name=""/>
        <dsp:cNvSpPr/>
      </dsp:nvSpPr>
      <dsp:spPr>
        <a:xfrm>
          <a:off x="4326412" y="2308422"/>
          <a:ext cx="3295965" cy="1977579"/>
        </a:xfrm>
        <a:prstGeom prst="rect">
          <a:avLst/>
        </a:prstGeom>
        <a:solidFill>
          <a:schemeClr val="bg1"/>
        </a:solidFill>
        <a:ln w="25400" cap="flat" cmpd="sng" algn="ctr">
          <a:solidFill>
            <a:srgbClr val="006666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>
              <a:solidFill>
                <a:srgbClr val="006666"/>
              </a:solidFill>
              <a:latin typeface="Bahnschrift" panose="020B0502040204020203" pitchFamily="34" charset="0"/>
            </a:rPr>
            <a:t>Grau de conteúdo nacional do produto final conforme preenchido no </a:t>
          </a:r>
          <a:r>
            <a:rPr lang="pt-BR" sz="1600" b="1" kern="1200" dirty="0">
              <a:solidFill>
                <a:srgbClr val="006666"/>
              </a:solidFill>
              <a:latin typeface="Bahnschrift" panose="020B0502040204020203" pitchFamily="34" charset="0"/>
            </a:rPr>
            <a:t>Anexo 8</a:t>
          </a:r>
          <a:r>
            <a:rPr lang="pt-BR" sz="1600" kern="1200" dirty="0">
              <a:solidFill>
                <a:srgbClr val="006666"/>
              </a:solidFill>
              <a:latin typeface="Bahnschrift" panose="020B0502040204020203" pitchFamily="34" charset="0"/>
            </a:rPr>
            <a:t>, considerando a meta mínima indicada no </a:t>
          </a:r>
          <a:r>
            <a:rPr lang="pt-BR" sz="1600" b="1" kern="1200" dirty="0">
              <a:solidFill>
                <a:srgbClr val="006666"/>
              </a:solidFill>
              <a:latin typeface="Bahnschrift" panose="020B0502040204020203" pitchFamily="34" charset="0"/>
            </a:rPr>
            <a:t>Anexo 1 </a:t>
          </a:r>
          <a:r>
            <a:rPr lang="pt-BR" sz="1600" kern="1200" dirty="0">
              <a:solidFill>
                <a:srgbClr val="006666"/>
              </a:solidFill>
              <a:latin typeface="Bahnschrift" panose="020B0502040204020203" pitchFamily="34" charset="0"/>
            </a:rPr>
            <a:t>e a estratégia de ampliação progressiva da cadeia produtiva local.</a:t>
          </a:r>
        </a:p>
      </dsp:txBody>
      <dsp:txXfrm>
        <a:off x="4326412" y="2308422"/>
        <a:ext cx="3295965" cy="19775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AD9A9F-1C7D-6D45-9672-68E8CF86E6F8}" type="datetimeFigureOut">
              <a:t>13/07/2026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ECAE12-CEBB-804B-B399-3B354D48828E}" type="slidenum"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0230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0ED9F8-AC12-408C-8446-9CFB7A70F2DB}" type="datetimeFigureOut">
              <a:rPr lang="pt-BR" smtClean="0"/>
              <a:t>13/07/2026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A44BC1-3969-49A1-BD8A-66ACA3B7B69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080408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A44BC1-3969-49A1-BD8A-66ACA3B7B69E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45324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931D8F-893D-30BC-AA46-C571941EE5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B96383DD-9AD5-F75F-D1E6-1C803C1D5A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5D09890B-8E24-6EE4-56FA-DA44A48D10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582974A-72E2-ED64-E64D-B5B7AD486C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A44BC1-3969-49A1-BD8A-66ACA3B7B69E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97100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2058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719" y="-17930"/>
            <a:ext cx="12281647" cy="6908426"/>
          </a:xfrm>
          <a:prstGeom prst="rect">
            <a:avLst/>
          </a:prstGeom>
        </p:spPr>
      </p:pic>
      <p:sp>
        <p:nvSpPr>
          <p:cNvPr id="7" name="Espaço Reservado para Conteúdo 2"/>
          <p:cNvSpPr>
            <a:spLocks noGrp="1"/>
          </p:cNvSpPr>
          <p:nvPr>
            <p:ph idx="4294967295"/>
          </p:nvPr>
        </p:nvSpPr>
        <p:spPr>
          <a:xfrm>
            <a:off x="609600" y="1712509"/>
            <a:ext cx="6392709" cy="12077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Texto </a:t>
            </a:r>
            <a:r>
              <a:rPr lang="pt-BR" sz="1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texto</a:t>
            </a:r>
            <a:r>
              <a:rPr lang="pt-BR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pt-BR" sz="1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texto</a:t>
            </a:r>
            <a:r>
              <a:rPr lang="pt-BR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pt-BR" sz="1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texto</a:t>
            </a:r>
            <a:r>
              <a:rPr lang="pt-BR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pt-BR" sz="1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texto</a:t>
            </a:r>
            <a:r>
              <a:rPr lang="pt-BR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pt-BR" sz="1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texto</a:t>
            </a:r>
            <a:r>
              <a:rPr lang="pt-BR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pt-BR" sz="1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texto</a:t>
            </a:r>
            <a:r>
              <a:rPr lang="pt-BR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pt-BR" sz="1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textoTexto</a:t>
            </a:r>
            <a:r>
              <a:rPr lang="pt-BR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texto </a:t>
            </a:r>
            <a:r>
              <a:rPr lang="pt-BR" sz="1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texto</a:t>
            </a:r>
            <a:r>
              <a:rPr lang="pt-BR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pt-BR" sz="1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texto</a:t>
            </a:r>
            <a:r>
              <a:rPr lang="pt-BR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pt-BR" sz="1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texto</a:t>
            </a:r>
            <a:r>
              <a:rPr lang="pt-BR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pt-BR" sz="1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texto</a:t>
            </a:r>
            <a:r>
              <a:rPr lang="pt-BR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pt-BR" sz="1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texto</a:t>
            </a:r>
            <a:r>
              <a:rPr lang="pt-BR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pt-BR" sz="1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textoTexto</a:t>
            </a:r>
            <a:r>
              <a:rPr lang="pt-BR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texto </a:t>
            </a:r>
            <a:r>
              <a:rPr lang="pt-BR" sz="1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texto</a:t>
            </a:r>
            <a:r>
              <a:rPr lang="pt-BR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pt-BR" sz="1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texto</a:t>
            </a:r>
            <a:r>
              <a:rPr lang="pt-BR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pt-BR" sz="1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texto</a:t>
            </a:r>
            <a:r>
              <a:rPr lang="pt-BR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pt-BR" sz="1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texto</a:t>
            </a:r>
            <a:r>
              <a:rPr lang="pt-BR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pt-BR" sz="1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texto</a:t>
            </a:r>
            <a:r>
              <a:rPr lang="pt-BR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pt-BR" sz="1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textoTexto</a:t>
            </a:r>
            <a:r>
              <a:rPr lang="pt-BR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texto </a:t>
            </a:r>
            <a:r>
              <a:rPr lang="pt-BR" sz="1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texto</a:t>
            </a:r>
            <a:r>
              <a:rPr lang="pt-BR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pt-BR" sz="1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texto</a:t>
            </a:r>
            <a:r>
              <a:rPr lang="pt-BR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pt-BR" sz="1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texto</a:t>
            </a:r>
            <a:r>
              <a:rPr lang="pt-BR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pt-BR" sz="1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texto</a:t>
            </a:r>
            <a:r>
              <a:rPr lang="pt-BR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pt-BR" sz="1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texto</a:t>
            </a:r>
            <a:r>
              <a:rPr lang="pt-BR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pt-BR" sz="1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textoTexto</a:t>
            </a:r>
            <a:r>
              <a:rPr lang="pt-BR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texto </a:t>
            </a:r>
            <a:r>
              <a:rPr lang="pt-BR" sz="1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texto</a:t>
            </a:r>
            <a:r>
              <a:rPr lang="pt-BR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pt-BR" sz="1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texto</a:t>
            </a:r>
            <a:r>
              <a:rPr lang="pt-BR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pt-BR" sz="1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texto</a:t>
            </a:r>
            <a:r>
              <a:rPr lang="pt-BR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pt-BR" sz="1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texto</a:t>
            </a:r>
            <a:r>
              <a:rPr lang="pt-BR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pt-BR" sz="1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texto</a:t>
            </a:r>
            <a:r>
              <a:rPr lang="pt-BR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pt-BR" sz="1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textoTexto</a:t>
            </a:r>
            <a:r>
              <a:rPr lang="pt-BR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texto </a:t>
            </a:r>
            <a:r>
              <a:rPr lang="pt-BR" sz="1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texto</a:t>
            </a:r>
            <a:r>
              <a:rPr lang="pt-BR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pt-BR" sz="1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texto</a:t>
            </a:r>
            <a:r>
              <a:rPr lang="pt-BR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pt-BR" sz="1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texto</a:t>
            </a:r>
            <a:r>
              <a:rPr lang="pt-BR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pt-BR" sz="1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texto</a:t>
            </a:r>
            <a:r>
              <a:rPr lang="pt-BR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pt-BR" sz="1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texto</a:t>
            </a:r>
            <a:r>
              <a:rPr lang="pt-BR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pt-BR" sz="1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texto</a:t>
            </a:r>
            <a:endParaRPr lang="pt-BR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>
              <a:buNone/>
            </a:pPr>
            <a:endParaRPr lang="pt-BR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195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66206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echament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7884" y="1222047"/>
            <a:ext cx="1697823" cy="2427129"/>
          </a:xfrm>
          <a:prstGeom prst="rect">
            <a:avLst/>
          </a:prstGeom>
        </p:spPr>
      </p:pic>
      <p:pic>
        <p:nvPicPr>
          <p:cNvPr id="5" name="Imagem 4" descr="Uma imagem contendo Diagrama&#10;&#10;Descrição gerada automaticamente">
            <a:extLst>
              <a:ext uri="{FF2B5EF4-FFF2-40B4-BE49-F238E27FC236}">
                <a16:creationId xmlns:a16="http://schemas.microsoft.com/office/drawing/2014/main" id="{E9B55147-78A5-B05B-D05C-DEF99CBBA03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05145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90017889-0E8C-E395-B543-20714CAF71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C19D9-2C50-4621-BEA4-3B469D768EEF}" type="datetimeFigureOut">
              <a:rPr lang="pt-BR" smtClean="0"/>
              <a:t>13/07/2026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49D7739E-34B7-0CB9-88B0-124D0F9379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D7D5F9A-5107-D2CB-61DC-A18C0C49C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1815B-46B7-47B9-94F8-681FD06D40B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881322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A0DFF-6BC9-A148-B9A5-CF821CA36CC0}" type="datetimeFigureOut">
              <a:rPr lang="pt-BR"/>
              <a:t>13/07/2026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8FAE6-E3DA-4D4B-8D42-C78C0A33CE29}" type="slidenum">
              <a:r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1959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A0DFF-6BC9-A148-B9A5-CF821CA36CC0}" type="datetimeFigureOut">
              <a:rPr lang="pt-BR"/>
              <a:t>13/07/2026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8FAE6-E3DA-4D4B-8D42-C78C0A33CE29}" type="slidenum">
              <a:r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58140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E87211D2-E236-04C5-5EAA-2F3889C6B9E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7254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A0DFF-6BC9-A148-B9A5-CF821CA36CC0}" type="datetimeFigureOut">
              <a:t>13/07/2026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8FAE6-E3DA-4D4B-8D42-C78C0A33CE29}" type="slidenum"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7394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A0DFF-6BC9-A148-B9A5-CF821CA36CC0}" type="datetimeFigureOut">
              <a:t>13/07/2026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8FAE6-E3DA-4D4B-8D42-C78C0A33CE29}" type="slidenum"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4888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A0DFF-6BC9-A148-B9A5-CF821CA36CC0}" type="datetimeFigureOut">
              <a:t>13/07/2026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8FAE6-E3DA-4D4B-8D42-C78C0A33CE29}" type="slidenum"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5169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A0DFF-6BC9-A148-B9A5-CF821CA36CC0}" type="datetimeFigureOut">
              <a:t>13/07/2026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8FAE6-E3DA-4D4B-8D42-C78C0A33CE29}" type="slidenum"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6508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A0DFF-6BC9-A148-B9A5-CF821CA36CC0}" type="datetimeFigureOut">
              <a:t>13/07/2026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8FAE6-E3DA-4D4B-8D42-C78C0A33CE29}" type="slidenum"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4913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A0DFF-6BC9-A148-B9A5-CF821CA36CC0}" type="datetimeFigureOut">
              <a:t>13/07/2026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8FAE6-E3DA-4D4B-8D42-C78C0A33CE29}" type="slidenum"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8331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A0DFF-6BC9-A148-B9A5-CF821CA36CC0}" type="datetimeFigureOut">
              <a:t>13/07/2026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8FAE6-E3DA-4D4B-8D42-C78C0A33CE29}" type="slidenum"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1293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A0DFF-6BC9-A148-B9A5-CF821CA36CC0}" type="datetimeFigureOut">
              <a:t>13/07/2026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8FAE6-E3DA-4D4B-8D42-C78C0A33CE29}" type="slidenum"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6445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A0DFF-6BC9-A148-B9A5-CF821CA36CC0}" type="datetimeFigureOut">
              <a:t>13/07/2026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8FAE6-E3DA-4D4B-8D42-C78C0A33CE29}" type="slidenum"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79630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A0DFF-6BC9-A148-B9A5-CF821CA36CC0}" type="datetimeFigureOut">
              <a:t>13/07/2026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8FAE6-E3DA-4D4B-8D42-C78C0A33CE29}" type="slidenum"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8142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06375"/>
            <a:ext cx="2743200" cy="4387851"/>
          </a:xfrm>
        </p:spPr>
        <p:txBody>
          <a:bodyPr vert="eaVert"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06375"/>
            <a:ext cx="8026400" cy="4387851"/>
          </a:xfrm>
        </p:spPr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A0DFF-6BC9-A148-B9A5-CF821CA36CC0}" type="datetimeFigureOut">
              <a:t>13/07/2026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8FAE6-E3DA-4D4B-8D42-C78C0A33CE29}" type="slidenum"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3664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5"/>
          <p:cNvSpPr>
            <a:spLocks noGrp="1"/>
          </p:cNvSpPr>
          <p:nvPr>
            <p:ph type="title" hasCustomPrompt="1"/>
          </p:nvPr>
        </p:nvSpPr>
        <p:spPr>
          <a:xfrm>
            <a:off x="540480" y="235738"/>
            <a:ext cx="10972800" cy="887455"/>
          </a:xfrm>
        </p:spPr>
        <p:txBody>
          <a:bodyPr anchor="b">
            <a:noAutofit/>
          </a:bodyPr>
          <a:lstStyle>
            <a:lvl1pPr algn="l">
              <a:defRPr sz="3200" b="0" i="0" baseline="0">
                <a:solidFill>
                  <a:schemeClr val="accent1"/>
                </a:solidFill>
                <a:latin typeface="Tahoma"/>
                <a:cs typeface="Tahoma"/>
              </a:defRPr>
            </a:lvl1pPr>
          </a:lstStyle>
          <a:p>
            <a:r>
              <a:rPr lang="x-none" dirty="0"/>
              <a:t>Click to edit Master subtitle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39751" y="1324853"/>
            <a:ext cx="10972800" cy="4525908"/>
          </a:xfrm>
        </p:spPr>
        <p:txBody>
          <a:bodyPr>
            <a:normAutofit/>
          </a:bodyPr>
          <a:lstStyle>
            <a:lvl1pPr>
              <a:defRPr sz="1600">
                <a:solidFill>
                  <a:srgbClr val="8A8C8E"/>
                </a:solidFill>
              </a:defRPr>
            </a:lvl1pPr>
            <a:lvl2pPr>
              <a:defRPr sz="1401">
                <a:solidFill>
                  <a:srgbClr val="8A8C8E"/>
                </a:solidFill>
              </a:defRPr>
            </a:lvl2pPr>
            <a:lvl3pPr>
              <a:defRPr sz="1200">
                <a:solidFill>
                  <a:srgbClr val="8A8C8E"/>
                </a:solidFill>
              </a:defRPr>
            </a:lvl3pPr>
            <a:lvl4pPr>
              <a:defRPr sz="1100">
                <a:solidFill>
                  <a:srgbClr val="8A8C8E"/>
                </a:solidFill>
              </a:defRPr>
            </a:lvl4pPr>
            <a:lvl5pPr>
              <a:defRPr sz="1100">
                <a:solidFill>
                  <a:srgbClr val="8A8C8E"/>
                </a:solidFill>
              </a:defRPr>
            </a:lvl5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075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dirty="0"/>
              <a:t>Click to edit Master text styles</a:t>
            </a:r>
          </a:p>
          <a:p>
            <a:pPr lvl="1"/>
            <a:r>
              <a:rPr lang="x-none" dirty="0"/>
              <a:t>Second level</a:t>
            </a:r>
          </a:p>
          <a:p>
            <a:pPr lvl="2"/>
            <a:r>
              <a:rPr lang="x-none" dirty="0"/>
              <a:t>Third level</a:t>
            </a:r>
          </a:p>
          <a:p>
            <a:pPr lvl="3"/>
            <a:r>
              <a:rPr lang="x-none" dirty="0"/>
              <a:t>Fourth level</a:t>
            </a:r>
          </a:p>
          <a:p>
            <a:pPr lvl="4"/>
            <a:r>
              <a:rPr lang="x-none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Tahoma"/>
              </a:defRPr>
            </a:lvl1pPr>
          </a:lstStyle>
          <a:p>
            <a:fld id="{8489E7BC-2737-E444-8AAF-96C989104AA1}" type="datetimeFigureOut">
              <a:rPr lang="en-US" smtClean="0"/>
              <a:pPr/>
              <a:t>7/13/2026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Tahoma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Tahoma"/>
              </a:defRPr>
            </a:lvl1pPr>
          </a:lstStyle>
          <a:p>
            <a:fld id="{1063BF56-AF39-0F4B-B899-B7EBF4775EAD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D896FABC-DE0A-C178-9947-1ECAE299E8E4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63500" y="6657340"/>
            <a:ext cx="461963" cy="13716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pt-BR" sz="900">
                <a:solidFill>
                  <a:srgbClr val="737373">
                    <a:alpha val="50000"/>
                  </a:srgbClr>
                </a:solidFill>
                <a:latin typeface="Trebuchet MS" panose="020B0603020202020204" pitchFamily="34" charset="0"/>
              </a:rPr>
              <a:t>PÚBLICA</a:t>
            </a:r>
          </a:p>
        </p:txBody>
      </p:sp>
    </p:spTree>
    <p:extLst>
      <p:ext uri="{BB962C8B-B14F-4D97-AF65-F5344CB8AC3E}">
        <p14:creationId xmlns:p14="http://schemas.microsoft.com/office/powerpoint/2010/main" val="16878395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9" r:id="rId2"/>
    <p:sldLayoutId id="2147483660" r:id="rId3"/>
    <p:sldLayoutId id="2147483651" r:id="rId4"/>
    <p:sldLayoutId id="2147483661" r:id="rId5"/>
    <p:sldLayoutId id="2147483662" r:id="rId6"/>
    <p:sldLayoutId id="2147483703" r:id="rId7"/>
    <p:sldLayoutId id="2147483704" r:id="rId8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Tahoma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Tahoma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Tahoma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Tahoma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Tahoma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Tahoma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7A0DFF-6BC9-A148-B9A5-CF821CA36CC0}" type="datetimeFigureOut">
              <a:t>13/07/2026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28FAE6-E3DA-4D4B-8D42-C78C0A33CE29}" type="slidenum">
              <a:t>‹nº›</a:t>
            </a:fld>
            <a:endParaRPr lang="en-US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DD601EE4-5B51-40C4-392F-EAB4AE29BD5E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63500" y="6657340"/>
            <a:ext cx="461963" cy="13716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pt-BR" sz="900">
                <a:solidFill>
                  <a:srgbClr val="737373">
                    <a:alpha val="50000"/>
                  </a:srgbClr>
                </a:solidFill>
                <a:latin typeface="Trebuchet MS" panose="020B0603020202020204" pitchFamily="34" charset="0"/>
              </a:rPr>
              <a:t>PÚBLICA</a:t>
            </a:r>
          </a:p>
        </p:txBody>
      </p:sp>
    </p:spTree>
    <p:extLst>
      <p:ext uri="{BB962C8B-B14F-4D97-AF65-F5344CB8AC3E}">
        <p14:creationId xmlns:p14="http://schemas.microsoft.com/office/powerpoint/2010/main" val="1289330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</p:sldLayoutIdLst>
  <p:txStyles>
    <p:titleStyle>
      <a:lvl1pPr algn="ctr" defTabSz="609585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609585" rtl="0" eaLnBrk="1" latinLnBrk="0" hangingPunct="1">
        <a:spcBef>
          <a:spcPct val="20000"/>
        </a:spcBef>
        <a:buFont typeface="Arial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609585" rtl="0" eaLnBrk="1" latinLnBrk="0" hangingPunct="1">
        <a:spcBef>
          <a:spcPct val="20000"/>
        </a:spcBef>
        <a:buFont typeface="Arial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609585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609585" rtl="0" eaLnBrk="1" latinLnBrk="0" hangingPunct="1">
        <a:spcBef>
          <a:spcPct val="20000"/>
        </a:spcBef>
        <a:buFont typeface="Arial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609585" rtl="0" eaLnBrk="1" latinLnBrk="0" hangingPunct="1">
        <a:spcBef>
          <a:spcPct val="20000"/>
        </a:spcBef>
        <a:buFont typeface="Arial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3.png"/><Relationship Id="rId7" Type="http://schemas.openxmlformats.org/officeDocument/2006/relationships/image" Target="../media/image16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6" Type="http://schemas.microsoft.com/office/2007/relationships/hdphoto" Target="../media/hdphoto2.wdp"/><Relationship Id="rId5" Type="http://schemas.openxmlformats.org/officeDocument/2006/relationships/image" Target="../media/image15.png"/><Relationship Id="rId10" Type="http://schemas.openxmlformats.org/officeDocument/2006/relationships/image" Target="../media/image18.png"/><Relationship Id="rId4" Type="http://schemas.openxmlformats.org/officeDocument/2006/relationships/image" Target="../media/image14.png"/><Relationship Id="rId9" Type="http://schemas.microsoft.com/office/2007/relationships/hdphoto" Target="../media/hdphoto3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hdphoto" Target="../media/hdphoto4.wdp"/><Relationship Id="rId7" Type="http://schemas.openxmlformats.org/officeDocument/2006/relationships/image" Target="../media/image23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svg"/><Relationship Id="rId5" Type="http://schemas.openxmlformats.org/officeDocument/2006/relationships/image" Target="../media/image21.svg"/><Relationship Id="rId4" Type="http://schemas.openxmlformats.org/officeDocument/2006/relationships/image" Target="../media/image20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4.png"/><Relationship Id="rId5" Type="http://schemas.microsoft.com/office/2007/relationships/hdphoto" Target="../media/hdphoto5.wdp"/><Relationship Id="rId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7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sv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emf"/><Relationship Id="rId7" Type="http://schemas.openxmlformats.org/officeDocument/2006/relationships/image" Target="../media/image45.png"/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11" Type="http://schemas.openxmlformats.org/officeDocument/2006/relationships/image" Target="../media/image49.png"/><Relationship Id="rId5" Type="http://schemas.openxmlformats.org/officeDocument/2006/relationships/image" Target="../media/image43.emf"/><Relationship Id="rId10" Type="http://schemas.openxmlformats.org/officeDocument/2006/relationships/image" Target="../media/image48.png"/><Relationship Id="rId4" Type="http://schemas.openxmlformats.org/officeDocument/2006/relationships/image" Target="../media/image42.emf"/><Relationship Id="rId9" Type="http://schemas.openxmlformats.org/officeDocument/2006/relationships/image" Target="../media/image4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mailto:cp_Biorrefino@finep.gov.br" TargetMode="External"/><Relationship Id="rId2" Type="http://schemas.openxmlformats.org/officeDocument/2006/relationships/hyperlink" Target="https://www.finep.gov.br/en/e/chamada-publica/222684/968467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1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mailto:cp_biorrefino@finep.gov.br" TargetMode="Externa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3C2BD767-C3CB-F433-86A8-C303B1B28C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F9DF129A-0C90-3A0C-E411-918400D5FF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7582" y="115582"/>
            <a:ext cx="5801535" cy="800212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5EE1FD42-9DE0-90E8-EBBF-10F48E1CA600}"/>
              </a:ext>
            </a:extLst>
          </p:cNvPr>
          <p:cNvSpPr txBox="1"/>
          <p:nvPr/>
        </p:nvSpPr>
        <p:spPr>
          <a:xfrm>
            <a:off x="331470" y="6130409"/>
            <a:ext cx="61036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1" i="1" dirty="0">
                <a:solidFill>
                  <a:schemeClr val="bg1"/>
                </a:solidFill>
                <a:latin typeface="Petrobras Sans" panose="020B0606020204030204" pitchFamily="34" charset="0"/>
              </a:rPr>
              <a:t>08</a:t>
            </a:r>
            <a:r>
              <a:rPr lang="pt-BR" sz="1800" b="1" i="1" dirty="0">
                <a:solidFill>
                  <a:schemeClr val="bg1"/>
                </a:solidFill>
                <a:latin typeface="Petrobras Sans" panose="020B0606020204030204" pitchFamily="34" charset="0"/>
              </a:rPr>
              <a:t>/07/2026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36B1C6D0-DFDA-E724-3BB1-B206C909E939}"/>
              </a:ext>
            </a:extLst>
          </p:cNvPr>
          <p:cNvSpPr txBox="1"/>
          <p:nvPr/>
        </p:nvSpPr>
        <p:spPr>
          <a:xfrm>
            <a:off x="331470" y="3459599"/>
            <a:ext cx="61036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800" b="1" i="1" dirty="0">
                <a:solidFill>
                  <a:srgbClr val="FFC000"/>
                </a:solidFill>
                <a:latin typeface="Petrobras Sans" panose="020B0606020204030204" pitchFamily="34" charset="0"/>
              </a:rPr>
              <a:t>Workshop 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1BCBA9BA-8581-7AC0-5E37-B2C29F25D7EA}"/>
              </a:ext>
            </a:extLst>
          </p:cNvPr>
          <p:cNvSpPr txBox="1"/>
          <p:nvPr/>
        </p:nvSpPr>
        <p:spPr>
          <a:xfrm>
            <a:off x="331470" y="4352269"/>
            <a:ext cx="404622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800" b="1" i="1" dirty="0">
                <a:solidFill>
                  <a:schemeClr val="bg1"/>
                </a:solidFill>
                <a:latin typeface="Petrobras Sans" panose="020B0606020204030204" pitchFamily="34" charset="0"/>
              </a:rPr>
              <a:t>Apresentação do Edital Desafio Tecnológico </a:t>
            </a:r>
            <a:r>
              <a:rPr lang="pt-BR" sz="2800" b="1" i="1" dirty="0" err="1">
                <a:solidFill>
                  <a:schemeClr val="bg1"/>
                </a:solidFill>
                <a:latin typeface="Petrobras Sans" panose="020B0606020204030204" pitchFamily="34" charset="0"/>
              </a:rPr>
              <a:t>Eletrolisador</a:t>
            </a:r>
            <a:r>
              <a:rPr lang="pt-BR" sz="2800" b="1" i="1" dirty="0">
                <a:solidFill>
                  <a:schemeClr val="bg1"/>
                </a:solidFill>
                <a:latin typeface="Petrobras Sans" panose="020B0606020204030204" pitchFamily="34" charset="0"/>
              </a:rPr>
              <a:t> Nacional</a:t>
            </a:r>
          </a:p>
        </p:txBody>
      </p:sp>
    </p:spTree>
    <p:extLst>
      <p:ext uri="{BB962C8B-B14F-4D97-AF65-F5344CB8AC3E}">
        <p14:creationId xmlns:p14="http://schemas.microsoft.com/office/powerpoint/2010/main" val="977750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322503-48FC-27D4-D198-7BFFA8E155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D7ADBF3C-838B-C988-149D-FBD7416B3B32}"/>
              </a:ext>
            </a:extLst>
          </p:cNvPr>
          <p:cNvSpPr/>
          <p:nvPr/>
        </p:nvSpPr>
        <p:spPr>
          <a:xfrm>
            <a:off x="3416630" y="3762423"/>
            <a:ext cx="8390004" cy="2717527"/>
          </a:xfrm>
          <a:prstGeom prst="roundRect">
            <a:avLst>
              <a:gd name="adj" fmla="val 2959"/>
            </a:avLst>
          </a:prstGeom>
          <a:solidFill>
            <a:schemeClr val="bg1"/>
          </a:solidFill>
          <a:ln w="6350">
            <a:solidFill>
              <a:srgbClr val="005051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1C8A006B-A59B-C534-C909-B441D6D7E63D}"/>
              </a:ext>
            </a:extLst>
          </p:cNvPr>
          <p:cNvSpPr/>
          <p:nvPr/>
        </p:nvSpPr>
        <p:spPr>
          <a:xfrm>
            <a:off x="385365" y="1331415"/>
            <a:ext cx="7145685" cy="1869813"/>
          </a:xfrm>
          <a:prstGeom prst="roundRect">
            <a:avLst>
              <a:gd name="adj" fmla="val 8706"/>
            </a:avLst>
          </a:prstGeom>
          <a:solidFill>
            <a:schemeClr val="bg1">
              <a:lumMod val="95000"/>
            </a:schemeClr>
          </a:solidFill>
          <a:ln w="12700">
            <a:solidFill>
              <a:srgbClr val="FDFDF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Título 1">
            <a:extLst>
              <a:ext uri="{FF2B5EF4-FFF2-40B4-BE49-F238E27FC236}">
                <a16:creationId xmlns:a16="http://schemas.microsoft.com/office/drawing/2014/main" id="{86D467FB-B9E6-3C12-7BEB-6FA9FCA55B6E}"/>
              </a:ext>
            </a:extLst>
          </p:cNvPr>
          <p:cNvSpPr txBox="1">
            <a:spLocks/>
          </p:cNvSpPr>
          <p:nvPr/>
        </p:nvSpPr>
        <p:spPr>
          <a:xfrm>
            <a:off x="303103" y="135408"/>
            <a:ext cx="11510524" cy="990672"/>
          </a:xfrm>
          <a:prstGeom prst="rect">
            <a:avLst/>
          </a:prstGeom>
        </p:spPr>
        <p:txBody>
          <a:bodyPr vert="horz" lIns="121920" tIns="60960" rIns="121920" bIns="60960" rtlCol="0" anchor="ctr">
            <a:normAutofit/>
          </a:bodyPr>
          <a:lstStyle>
            <a:defPPr>
              <a:defRPr lang="en-US"/>
            </a:defPPr>
            <a:lvl1pPr>
              <a:spcBef>
                <a:spcPct val="0"/>
              </a:spcBef>
              <a:buNone/>
              <a:defRPr sz="2800" b="1">
                <a:solidFill>
                  <a:srgbClr val="0A4C4C"/>
                </a:solidFill>
                <a:latin typeface="Bebas Neue" panose="020B0606020202050201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60958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srgbClr val="0A4C4C"/>
                </a:solidFill>
                <a:effectLst/>
                <a:uLnTx/>
                <a:uFillTx/>
                <a:latin typeface="Bebas Neue Bold" panose="020B0606020202050201" charset="0"/>
                <a:ea typeface="+mj-ea"/>
                <a:cs typeface="+mj-cs"/>
              </a:rPr>
              <a:t>DESAFIO TECNOLÓGICO – ELETROLISADOR NACIONAL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6F3097A0-D208-6C12-FCC9-CB06B6C65FDE}"/>
              </a:ext>
            </a:extLst>
          </p:cNvPr>
          <p:cNvSpPr txBox="1"/>
          <p:nvPr/>
        </p:nvSpPr>
        <p:spPr>
          <a:xfrm>
            <a:off x="2266617" y="1488213"/>
            <a:ext cx="5145420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609585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15B59"/>
                </a:solidFill>
                <a:effectLst/>
                <a:uLnTx/>
                <a:uFillTx/>
                <a:latin typeface="Petrobras Sans" panose="020B0606020204030204" pitchFamily="34" charset="0"/>
                <a:cs typeface="Arial" panose="020B0604020202020204" pitchFamily="34" charset="0"/>
              </a:rPr>
              <a:t>Objetivo da chamada: </a:t>
            </a:r>
          </a:p>
          <a:p>
            <a:pPr marL="0" marR="0" lvl="0" indent="0" algn="just" defTabSz="609585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Petrobras Sans" panose="020B0606020204030204" pitchFamily="34" charset="0"/>
                <a:cs typeface="Arial" panose="020B0604020202020204" pitchFamily="34" charset="0"/>
              </a:rPr>
              <a:t>Conceder recursos não-reembolsáveis da Finep e da Petrobras para apoiar o desenvolvimento tecnológico de um </a:t>
            </a:r>
            <a:r>
              <a:rPr kumimoji="0" lang="pt-BR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Petrobras Sans" panose="020B0606020204030204" pitchFamily="34" charset="0"/>
                <a:cs typeface="Arial" panose="020B0604020202020204" pitchFamily="34" charset="0"/>
              </a:rPr>
              <a:t>Eletrolisador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Petrobras Sans" panose="020B0606020204030204" pitchFamily="34" charset="0"/>
                <a:cs typeface="Arial" panose="020B0604020202020204" pitchFamily="34" charset="0"/>
              </a:rPr>
              <a:t> Nacional com características e entregáveis pré-determinados.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F0098535-75D3-6F47-A016-7B1AC5FF6D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985" y="3610015"/>
            <a:ext cx="2984243" cy="2869936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E500CC93-AE97-18AE-A753-F4F8939ABAD8}"/>
              </a:ext>
            </a:extLst>
          </p:cNvPr>
          <p:cNvSpPr txBox="1"/>
          <p:nvPr/>
        </p:nvSpPr>
        <p:spPr>
          <a:xfrm>
            <a:off x="3541177" y="3907671"/>
            <a:ext cx="8130539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just" defTabSz="609585">
              <a:spcBef>
                <a:spcPts val="600"/>
              </a:spcBef>
              <a:spcAft>
                <a:spcPts val="600"/>
              </a:spcAft>
              <a:buClrTx/>
              <a:defRPr sz="1800" b="1">
                <a:solidFill>
                  <a:prstClr val="black">
                    <a:lumMod val="50000"/>
                    <a:lumOff val="50000"/>
                  </a:prstClr>
                </a:solidFill>
                <a:latin typeface="Bahnschrift" panose="020B0502040204020203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just" defTabSz="609585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Petrobras Sans" panose="020B0606020204030204" pitchFamily="34" charset="0"/>
              </a:rPr>
              <a:t>Eletrolisador</a:t>
            </a: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Petrobras Sans" panose="020B0606020204030204" pitchFamily="34" charset="0"/>
              </a:rPr>
              <a:t>: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Petrobras Sans" panose="020B0606020204030204" pitchFamily="34" charset="0"/>
              </a:rPr>
              <a:t> o dispositivo capaz de realizar a reação de quebra da molécula de água em hidrogênio e oxigênio por meio da aplicação de energia elétrica.</a:t>
            </a:r>
          </a:p>
          <a:p>
            <a:pPr marL="0" marR="0" lvl="0" indent="0" algn="just" defTabSz="609585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Petrobras Sans" panose="020B0606020204030204" pitchFamily="34" charset="0"/>
              </a:rPr>
              <a:t>Stack</a:t>
            </a:r>
            <a:r>
              <a:rPr kumimoji="0" lang="pt-BR" sz="1600" b="0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Petrobras Sans" panose="020B0606020204030204" pitchFamily="34" charset="0"/>
              </a:rPr>
              <a:t>: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Petrobras Sans" panose="020B0606020204030204" pitchFamily="34" charset="0"/>
              </a:rPr>
              <a:t> unidade central do equipamento, composto por um conjunto de células eletrolíticas (placas bipolares, eletrodos, membranas, canais de fluxo, vedações, entre outros). </a:t>
            </a:r>
          </a:p>
          <a:p>
            <a:pPr marL="0" marR="0" lvl="0" indent="0" algn="just" defTabSz="609585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Petrobras Sans" panose="020B0606020204030204" pitchFamily="34" charset="0"/>
              </a:rPr>
              <a:t>Objeto da chamada: 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Petrobras Sans" panose="020B0606020204030204" pitchFamily="34" charset="0"/>
              </a:rPr>
              <a:t>Nacionalização dos componentes do </a:t>
            </a:r>
            <a:r>
              <a:rPr kumimoji="0" lang="pt-BR" sz="16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Petrobras Sans" panose="020B0606020204030204" pitchFamily="34" charset="0"/>
              </a:rPr>
              <a:t>módulo </a:t>
            </a:r>
            <a:r>
              <a:rPr lang="pt-BR" sz="16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Petrobras Sans" panose="020B0606020204030204" pitchFamily="34" charset="0"/>
              </a:rPr>
              <a:t>s</a:t>
            </a:r>
            <a:r>
              <a:rPr kumimoji="0" lang="pt-BR" sz="1600" i="1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Petrobras Sans" panose="020B0606020204030204" pitchFamily="34" charset="0"/>
              </a:rPr>
              <a:t>tack</a:t>
            </a:r>
            <a:r>
              <a:rPr kumimoji="0" lang="pt-BR" sz="1600" b="0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Petrobras Sans" panose="020B0606020204030204" pitchFamily="34" charset="0"/>
              </a:rPr>
              <a:t>.</a:t>
            </a:r>
          </a:p>
          <a:p>
            <a:pPr marL="0" marR="0" lvl="0" indent="0" algn="just" defTabSz="609585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t-BR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Petrobras Sans" panose="020B0606020204030204" pitchFamily="34" charset="0"/>
              </a:rPr>
              <a:t>Tecnologia:</a:t>
            </a:r>
            <a:r>
              <a:rPr kumimoji="0" lang="pt-BR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Petrobras Sans" panose="020B0606020204030204" pitchFamily="34" charset="0"/>
              </a:rPr>
              <a:t> a ser proposta </a:t>
            </a:r>
            <a:r>
              <a:rPr lang="pt-BR" dirty="0">
                <a:solidFill>
                  <a:srgbClr val="006666"/>
                </a:solidFill>
                <a:latin typeface="Petrobras Sans" panose="020B0606020204030204" pitchFamily="34" charset="0"/>
              </a:rPr>
              <a:t>pelo mercado</a:t>
            </a:r>
            <a:r>
              <a:rPr kumimoji="0" lang="pt-BR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Petrobras Sans" panose="020B0606020204030204" pitchFamily="34" charset="0"/>
              </a:rPr>
              <a:t>.</a:t>
            </a:r>
          </a:p>
          <a:p>
            <a:pPr marL="0" marR="0" lvl="0" indent="0" algn="just" defTabSz="609585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t-BR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Petrobras Sans" panose="020B0606020204030204" pitchFamily="34" charset="0"/>
              </a:rPr>
              <a:t>É necessário que haja </a:t>
            </a:r>
            <a:r>
              <a:rPr kumimoji="0" lang="pt-BR" b="1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Petrobras Sans" panose="020B0606020204030204" pitchFamily="34" charset="0"/>
              </a:rPr>
              <a:t>inovação tecnológica</a:t>
            </a:r>
            <a:r>
              <a:rPr kumimoji="0" lang="pt-BR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Petrobras Sans" panose="020B0606020204030204" pitchFamily="34" charset="0"/>
              </a:rPr>
              <a:t>.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C6EB7E7D-3243-89BE-3B18-C22F8B15EE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0453" y="630744"/>
            <a:ext cx="3996181" cy="2664121"/>
          </a:xfrm>
          <a:prstGeom prst="roundRect">
            <a:avLst>
              <a:gd name="adj" fmla="val 4293"/>
            </a:avLst>
          </a:prstGeom>
        </p:spPr>
      </p:pic>
      <p:pic>
        <p:nvPicPr>
          <p:cNvPr id="5122" name="Picture 2" descr="Imagem gerada">
            <a:extLst>
              <a:ext uri="{FF2B5EF4-FFF2-40B4-BE49-F238E27FC236}">
                <a16:creationId xmlns:a16="http://schemas.microsoft.com/office/drawing/2014/main" id="{C348EA21-1161-9A52-E309-60BB8F87930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5" t="3505" r="930" b="18162"/>
          <a:stretch>
            <a:fillRect/>
          </a:stretch>
        </p:blipFill>
        <p:spPr bwMode="auto">
          <a:xfrm rot="187157">
            <a:off x="9833806" y="5680309"/>
            <a:ext cx="2174282" cy="1042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Imagem gerada">
            <a:extLst>
              <a:ext uri="{FF2B5EF4-FFF2-40B4-BE49-F238E27FC236}">
                <a16:creationId xmlns:a16="http://schemas.microsoft.com/office/drawing/2014/main" id="{473CDEBD-08F9-B3B3-483E-7B253CA926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83014" y1="18660" x2="83014" y2="18660"/>
                        <a14:foregroundMark x1="86603" y1="12998" x2="86603" y2="12998"/>
                        <a14:foregroundMark x1="73046" y1="12998" x2="73046" y2="12998"/>
                        <a14:foregroundMark x1="85486" y1="26475" x2="85486" y2="26475"/>
                        <a14:foregroundMark x1="74880" y1="29665" x2="74880" y2="29665"/>
                        <a14:foregroundMark x1="48565" y1="17624" x2="48565" y2="17624"/>
                        <a14:foregroundMark x1="42903" y1="18660" x2="42903" y2="18660"/>
                        <a14:foregroundMark x1="51116" y1="34689" x2="51116" y2="34689"/>
                        <a14:foregroundMark x1="48963" y1="46730" x2="48963" y2="46730"/>
                        <a14:foregroundMark x1="54306" y1="52392" x2="54306" y2="52392"/>
                        <a14:foregroundMark x1="80144" y1="48884" x2="80144" y2="48884"/>
                        <a14:foregroundMark x1="72408" y1="51675" x2="72408" y2="51675"/>
                        <a14:foregroundMark x1="63876" y1="53828" x2="63876" y2="53828"/>
                        <a14:foregroundMark x1="32616" y1="78309" x2="32616" y2="78309"/>
                        <a14:foregroundMark x1="43620" y1="66986" x2="43620" y2="669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995" y="1497936"/>
            <a:ext cx="1580727" cy="1580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72298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18888C01-1BDF-0EF2-EA40-23783EE0C611}"/>
              </a:ext>
            </a:extLst>
          </p:cNvPr>
          <p:cNvSpPr txBox="1">
            <a:spLocks/>
          </p:cNvSpPr>
          <p:nvPr/>
        </p:nvSpPr>
        <p:spPr>
          <a:xfrm>
            <a:off x="303103" y="287913"/>
            <a:ext cx="11510524" cy="990672"/>
          </a:xfrm>
          <a:prstGeom prst="rect">
            <a:avLst/>
          </a:prstGeom>
        </p:spPr>
        <p:txBody>
          <a:bodyPr vert="horz" lIns="121920" tIns="60960" rIns="121920" bIns="60960" rtlCol="0" anchor="ctr">
            <a:normAutofit/>
          </a:bodyPr>
          <a:lstStyle>
            <a:defPPr>
              <a:defRPr lang="en-US"/>
            </a:defPPr>
            <a:lvl1pPr>
              <a:spcBef>
                <a:spcPct val="0"/>
              </a:spcBef>
              <a:buNone/>
              <a:defRPr sz="2800" b="1">
                <a:solidFill>
                  <a:srgbClr val="0A4C4C"/>
                </a:solidFill>
                <a:latin typeface="Bebas Neue" panose="020B0606020202050201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60958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srgbClr val="0A4C4C"/>
                </a:solidFill>
                <a:effectLst/>
                <a:uLnTx/>
                <a:uFillTx/>
                <a:latin typeface="Bebas Neue Bold" panose="020B0606020202050201" charset="0"/>
                <a:ea typeface="+mj-ea"/>
                <a:cs typeface="+mj-cs"/>
              </a:rPr>
              <a:t>ANEXO 1 – ESPECIFICAÇÕES TÉCNICAS</a:t>
            </a:r>
          </a:p>
        </p:txBody>
      </p:sp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0CB25F53-D5EC-3952-FB16-6B0975DBF5D0}"/>
              </a:ext>
            </a:extLst>
          </p:cNvPr>
          <p:cNvSpPr/>
          <p:nvPr/>
        </p:nvSpPr>
        <p:spPr>
          <a:xfrm>
            <a:off x="303103" y="1643503"/>
            <a:ext cx="7614164" cy="2246158"/>
          </a:xfrm>
          <a:prstGeom prst="roundRect">
            <a:avLst>
              <a:gd name="adj" fmla="val 7841"/>
            </a:avLst>
          </a:prstGeom>
          <a:ln>
            <a:solidFill>
              <a:srgbClr val="006563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BC514282-4E73-4E01-6CB1-B4F14DDFECAD}"/>
              </a:ext>
            </a:extLst>
          </p:cNvPr>
          <p:cNvSpPr/>
          <p:nvPr/>
        </p:nvSpPr>
        <p:spPr>
          <a:xfrm>
            <a:off x="303103" y="1449705"/>
            <a:ext cx="3065739" cy="396000"/>
          </a:xfrm>
          <a:prstGeom prst="roundRect">
            <a:avLst>
              <a:gd name="adj" fmla="val 7841"/>
            </a:avLst>
          </a:prstGeom>
          <a:solidFill>
            <a:srgbClr val="006563"/>
          </a:solidFill>
          <a:ln>
            <a:solidFill>
              <a:srgbClr val="006563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pt-BR" sz="1400" b="1" dirty="0">
                <a:solidFill>
                  <a:schemeClr val="bg1"/>
                </a:solidFill>
                <a:latin typeface="Bahnschrift" panose="020B0502040204020203" pitchFamily="34" charset="0"/>
              </a:rPr>
              <a:t>   REQUISITOS OBRIGATÓRIOS</a:t>
            </a:r>
          </a:p>
        </p:txBody>
      </p:sp>
      <p:pic>
        <p:nvPicPr>
          <p:cNvPr id="1036" name="Picture 12" descr="Imagem gerada">
            <a:extLst>
              <a:ext uri="{FF2B5EF4-FFF2-40B4-BE49-F238E27FC236}">
                <a16:creationId xmlns:a16="http://schemas.microsoft.com/office/drawing/2014/main" id="{05BA3A45-0D6E-68DD-EDFB-A7B68BDF9C9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85" b="6297"/>
          <a:stretch>
            <a:fillRect/>
          </a:stretch>
        </p:blipFill>
        <p:spPr bwMode="auto">
          <a:xfrm>
            <a:off x="406812" y="1931611"/>
            <a:ext cx="7281757" cy="1843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Retângulo: Cantos Arredondados 20">
            <a:extLst>
              <a:ext uri="{FF2B5EF4-FFF2-40B4-BE49-F238E27FC236}">
                <a16:creationId xmlns:a16="http://schemas.microsoft.com/office/drawing/2014/main" id="{31EBDC23-6E5A-1BF0-1E49-48D0061B8AB7}"/>
              </a:ext>
            </a:extLst>
          </p:cNvPr>
          <p:cNvSpPr/>
          <p:nvPr/>
        </p:nvSpPr>
        <p:spPr>
          <a:xfrm>
            <a:off x="303103" y="4342001"/>
            <a:ext cx="4913058" cy="2246158"/>
          </a:xfrm>
          <a:prstGeom prst="roundRect">
            <a:avLst>
              <a:gd name="adj" fmla="val 7841"/>
            </a:avLst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2" name="Retângulo: Cantos Arredondados 21">
            <a:extLst>
              <a:ext uri="{FF2B5EF4-FFF2-40B4-BE49-F238E27FC236}">
                <a16:creationId xmlns:a16="http://schemas.microsoft.com/office/drawing/2014/main" id="{2DA31526-905E-A049-39BB-D7F3347388BD}"/>
              </a:ext>
            </a:extLst>
          </p:cNvPr>
          <p:cNvSpPr/>
          <p:nvPr/>
        </p:nvSpPr>
        <p:spPr>
          <a:xfrm>
            <a:off x="303103" y="4137967"/>
            <a:ext cx="3065739" cy="388400"/>
          </a:xfrm>
          <a:prstGeom prst="roundRect">
            <a:avLst>
              <a:gd name="adj" fmla="val 7841"/>
            </a:avLst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pt-BR" sz="1400" b="1" dirty="0">
                <a:solidFill>
                  <a:schemeClr val="bg1"/>
                </a:solidFill>
                <a:latin typeface="Bahnschrift" panose="020B0502040204020203" pitchFamily="34" charset="0"/>
              </a:rPr>
              <a:t>   DIFERENCIAIS COMPETITIVOS</a:t>
            </a:r>
          </a:p>
        </p:txBody>
      </p:sp>
      <p:pic>
        <p:nvPicPr>
          <p:cNvPr id="1038" name="Picture 14" descr="Imagem gerada">
            <a:extLst>
              <a:ext uri="{FF2B5EF4-FFF2-40B4-BE49-F238E27FC236}">
                <a16:creationId xmlns:a16="http://schemas.microsoft.com/office/drawing/2014/main" id="{A668802C-B245-F711-9C90-DA1E7EF329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5" t="20467" r="2745" b="5261"/>
          <a:stretch>
            <a:fillRect/>
          </a:stretch>
        </p:blipFill>
        <p:spPr bwMode="auto">
          <a:xfrm>
            <a:off x="473487" y="4707502"/>
            <a:ext cx="4365996" cy="1717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Retângulo: Cantos Arredondados 22">
            <a:extLst>
              <a:ext uri="{FF2B5EF4-FFF2-40B4-BE49-F238E27FC236}">
                <a16:creationId xmlns:a16="http://schemas.microsoft.com/office/drawing/2014/main" id="{67BDBB76-598E-F56C-7EC4-479FAA0415FF}"/>
              </a:ext>
            </a:extLst>
          </p:cNvPr>
          <p:cNvSpPr/>
          <p:nvPr/>
        </p:nvSpPr>
        <p:spPr>
          <a:xfrm>
            <a:off x="8175380" y="1643503"/>
            <a:ext cx="3609808" cy="2246158"/>
          </a:xfrm>
          <a:prstGeom prst="roundRect">
            <a:avLst>
              <a:gd name="adj" fmla="val 7841"/>
            </a:avLst>
          </a:prstGeom>
          <a:ln>
            <a:solidFill>
              <a:srgbClr val="006563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24" name="Picture 16" descr="Imagem gerada">
            <a:extLst>
              <a:ext uri="{FF2B5EF4-FFF2-40B4-BE49-F238E27FC236}">
                <a16:creationId xmlns:a16="http://schemas.microsoft.com/office/drawing/2014/main" id="{783E5A74-60A9-D7AC-0B96-5EAC1484EFB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481" t="71079" r="9109" b="17676"/>
          <a:stretch>
            <a:fillRect/>
          </a:stretch>
        </p:blipFill>
        <p:spPr bwMode="auto">
          <a:xfrm>
            <a:off x="8770289" y="2947370"/>
            <a:ext cx="2546060" cy="851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CaixaDeTexto 24">
            <a:extLst>
              <a:ext uri="{FF2B5EF4-FFF2-40B4-BE49-F238E27FC236}">
                <a16:creationId xmlns:a16="http://schemas.microsoft.com/office/drawing/2014/main" id="{3DB281B7-196F-ECEF-8FB4-B4BB449F0106}"/>
              </a:ext>
            </a:extLst>
          </p:cNvPr>
          <p:cNvSpPr txBox="1"/>
          <p:nvPr/>
        </p:nvSpPr>
        <p:spPr>
          <a:xfrm>
            <a:off x="9104243" y="1926016"/>
            <a:ext cx="254606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609585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Petrobras Sans" panose="020B0606020204030204" pitchFamily="34" charset="0"/>
                <a:cs typeface="Arial" panose="020B0604020202020204" pitchFamily="34" charset="0"/>
              </a:rPr>
              <a:t>Os equipamentos e sistemas do </a:t>
            </a:r>
            <a:r>
              <a:rPr kumimoji="0" lang="pt-BR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Petrobras Sans" panose="020B0606020204030204" pitchFamily="34" charset="0"/>
                <a:cs typeface="Arial" panose="020B0604020202020204" pitchFamily="34" charset="0"/>
              </a:rPr>
              <a:t>BoP</a:t>
            </a: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Petrobras Sans" panose="020B0606020204030204" pitchFamily="34" charset="0"/>
                <a:cs typeface="Arial" panose="020B0604020202020204" pitchFamily="34" charset="0"/>
              </a:rPr>
              <a:t> (</a:t>
            </a:r>
            <a:r>
              <a:rPr kumimoji="0" lang="pt-BR" sz="1200" b="0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Petrobras Sans" panose="020B0606020204030204" pitchFamily="34" charset="0"/>
                <a:cs typeface="Arial" panose="020B0604020202020204" pitchFamily="34" charset="0"/>
              </a:rPr>
              <a:t>Balance </a:t>
            </a:r>
            <a:r>
              <a:rPr kumimoji="0" lang="pt-BR" sz="1200" b="0" i="1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Petrobras Sans" panose="020B0606020204030204" pitchFamily="34" charset="0"/>
                <a:cs typeface="Arial" panose="020B0604020202020204" pitchFamily="34" charset="0"/>
              </a:rPr>
              <a:t>of</a:t>
            </a:r>
            <a:r>
              <a:rPr kumimoji="0" lang="pt-BR" sz="1200" b="0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Petrobras Sans" panose="020B0606020204030204" pitchFamily="34" charset="0"/>
                <a:cs typeface="Arial" panose="020B0604020202020204" pitchFamily="34" charset="0"/>
              </a:rPr>
              <a:t> Plant</a:t>
            </a: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Petrobras Sans" panose="020B0606020204030204" pitchFamily="34" charset="0"/>
                <a:cs typeface="Arial" panose="020B0604020202020204" pitchFamily="34" charset="0"/>
              </a:rPr>
              <a:t>) não serão considerados para cálculo do índice de nacionalização</a:t>
            </a:r>
          </a:p>
        </p:txBody>
      </p:sp>
      <p:pic>
        <p:nvPicPr>
          <p:cNvPr id="1040" name="Picture 16" descr="Imagem gerada">
            <a:extLst>
              <a:ext uri="{FF2B5EF4-FFF2-40B4-BE49-F238E27FC236}">
                <a16:creationId xmlns:a16="http://schemas.microsoft.com/office/drawing/2014/main" id="{99D888C1-99B6-5E64-06D0-680F4448BEE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285" t="70932" r="69155" b="18395"/>
          <a:stretch>
            <a:fillRect/>
          </a:stretch>
        </p:blipFill>
        <p:spPr bwMode="auto">
          <a:xfrm>
            <a:off x="8401085" y="1967129"/>
            <a:ext cx="674884" cy="731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Retângulo: Cantos Arredondados 27">
            <a:extLst>
              <a:ext uri="{FF2B5EF4-FFF2-40B4-BE49-F238E27FC236}">
                <a16:creationId xmlns:a16="http://schemas.microsoft.com/office/drawing/2014/main" id="{8EB5102F-ACB7-4800-5B51-46F30AE6D0C8}"/>
              </a:ext>
            </a:extLst>
          </p:cNvPr>
          <p:cNvSpPr/>
          <p:nvPr/>
        </p:nvSpPr>
        <p:spPr>
          <a:xfrm>
            <a:off x="5460738" y="4342001"/>
            <a:ext cx="6324450" cy="2246158"/>
          </a:xfrm>
          <a:prstGeom prst="roundRect">
            <a:avLst>
              <a:gd name="adj" fmla="val 7841"/>
            </a:avLst>
          </a:prstGeom>
          <a:ln>
            <a:solidFill>
              <a:srgbClr val="0A502B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9" name="Retângulo: Cantos Arredondados 28">
            <a:extLst>
              <a:ext uri="{FF2B5EF4-FFF2-40B4-BE49-F238E27FC236}">
                <a16:creationId xmlns:a16="http://schemas.microsoft.com/office/drawing/2014/main" id="{70B2AB63-1ECE-65FE-0CE1-DECE09FE6E66}"/>
              </a:ext>
            </a:extLst>
          </p:cNvPr>
          <p:cNvSpPr/>
          <p:nvPr/>
        </p:nvSpPr>
        <p:spPr>
          <a:xfrm>
            <a:off x="5460738" y="4137967"/>
            <a:ext cx="3609809" cy="396494"/>
          </a:xfrm>
          <a:prstGeom prst="roundRect">
            <a:avLst>
              <a:gd name="adj" fmla="val 7841"/>
            </a:avLst>
          </a:prstGeom>
          <a:solidFill>
            <a:srgbClr val="0A502B"/>
          </a:solidFill>
          <a:ln>
            <a:solidFill>
              <a:srgbClr val="0A502B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pt-BR" sz="1400" dirty="0">
                <a:solidFill>
                  <a:schemeClr val="bg1"/>
                </a:solidFill>
                <a:latin typeface="Bahnschrift" panose="020B0502040204020203" pitchFamily="34" charset="0"/>
              </a:rPr>
              <a:t>              </a:t>
            </a:r>
            <a:r>
              <a:rPr lang="pt-BR" sz="1400" b="1" dirty="0">
                <a:solidFill>
                  <a:schemeClr val="bg1"/>
                </a:solidFill>
                <a:latin typeface="Bahnschrift" panose="020B0502040204020203" pitchFamily="34" charset="0"/>
              </a:rPr>
              <a:t>INOVAÇÃO </a:t>
            </a:r>
            <a:r>
              <a:rPr lang="pt-BR" sz="1400" dirty="0">
                <a:solidFill>
                  <a:schemeClr val="bg1"/>
                </a:solidFill>
                <a:latin typeface="Bahnschrift" panose="020B0502040204020203" pitchFamily="34" charset="0"/>
              </a:rPr>
              <a:t>(exemplos esperados)</a:t>
            </a:r>
          </a:p>
        </p:txBody>
      </p:sp>
      <p:grpSp>
        <p:nvGrpSpPr>
          <p:cNvPr id="35" name="Agrupar 34">
            <a:extLst>
              <a:ext uri="{FF2B5EF4-FFF2-40B4-BE49-F238E27FC236}">
                <a16:creationId xmlns:a16="http://schemas.microsoft.com/office/drawing/2014/main" id="{12FB8395-25F2-AEC5-C2F4-1D3FF3E5C8CC}"/>
              </a:ext>
            </a:extLst>
          </p:cNvPr>
          <p:cNvGrpSpPr/>
          <p:nvPr/>
        </p:nvGrpSpPr>
        <p:grpSpPr>
          <a:xfrm>
            <a:off x="5332973" y="3975567"/>
            <a:ext cx="612000" cy="612000"/>
            <a:chOff x="12380562" y="3668146"/>
            <a:chExt cx="540000" cy="540000"/>
          </a:xfrm>
        </p:grpSpPr>
        <p:sp>
          <p:nvSpPr>
            <p:cNvPr id="34" name="Elipse 33">
              <a:extLst>
                <a:ext uri="{FF2B5EF4-FFF2-40B4-BE49-F238E27FC236}">
                  <a16:creationId xmlns:a16="http://schemas.microsoft.com/office/drawing/2014/main" id="{288D6CB5-86BE-039B-B3FB-796FD27D8EE3}"/>
                </a:ext>
              </a:extLst>
            </p:cNvPr>
            <p:cNvSpPr/>
            <p:nvPr/>
          </p:nvSpPr>
          <p:spPr>
            <a:xfrm>
              <a:off x="12380562" y="3668146"/>
              <a:ext cx="540000" cy="540000"/>
            </a:xfrm>
            <a:prstGeom prst="ellipse">
              <a:avLst/>
            </a:prstGeom>
            <a:solidFill>
              <a:srgbClr val="0A502B"/>
            </a:solidFill>
            <a:ln>
              <a:solidFill>
                <a:srgbClr val="0A502B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33" name="Gráfico 32" descr="Lâmpada e engrenagem estrutura de tópicos">
              <a:extLst>
                <a:ext uri="{FF2B5EF4-FFF2-40B4-BE49-F238E27FC236}">
                  <a16:creationId xmlns:a16="http://schemas.microsoft.com/office/drawing/2014/main" id="{07C0CCAB-D32A-BA4D-6AB8-48EE8660085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2434562" y="3722146"/>
              <a:ext cx="432000" cy="432000"/>
            </a:xfrm>
            <a:prstGeom prst="rect">
              <a:avLst/>
            </a:prstGeom>
          </p:spPr>
        </p:pic>
      </p:grpSp>
      <p:pic>
        <p:nvPicPr>
          <p:cNvPr id="1052" name="Picture 28" descr="Imagem gerada">
            <a:extLst>
              <a:ext uri="{FF2B5EF4-FFF2-40B4-BE49-F238E27FC236}">
                <a16:creationId xmlns:a16="http://schemas.microsoft.com/office/drawing/2014/main" id="{C9C6C713-AFE1-55B6-B212-8001293DD1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2144" b="35023"/>
          <a:stretch>
            <a:fillRect/>
          </a:stretch>
        </p:blipFill>
        <p:spPr bwMode="auto">
          <a:xfrm>
            <a:off x="6375330" y="226332"/>
            <a:ext cx="5457825" cy="1168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Imagem gerada">
            <a:extLst>
              <a:ext uri="{FF2B5EF4-FFF2-40B4-BE49-F238E27FC236}">
                <a16:creationId xmlns:a16="http://schemas.microsoft.com/office/drawing/2014/main" id="{3347AFAD-E1AE-93E2-E35A-84876A5A1FD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84" b="2602"/>
          <a:stretch>
            <a:fillRect/>
          </a:stretch>
        </p:blipFill>
        <p:spPr bwMode="auto">
          <a:xfrm>
            <a:off x="5883773" y="4635153"/>
            <a:ext cx="5692967" cy="1852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19697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B1B760-1168-F3EF-FAF6-D32F0B648B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3">
            <a:extLst>
              <a:ext uri="{FF2B5EF4-FFF2-40B4-BE49-F238E27FC236}">
                <a16:creationId xmlns:a16="http://schemas.microsoft.com/office/drawing/2014/main" id="{1CFDCC13-C831-D1EF-B2FB-5DBAB58FDD03}"/>
              </a:ext>
            </a:extLst>
          </p:cNvPr>
          <p:cNvSpPr txBox="1"/>
          <p:nvPr/>
        </p:nvSpPr>
        <p:spPr>
          <a:xfrm>
            <a:off x="861757" y="221456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570">
              <a:spcAft>
                <a:spcPts val="1200"/>
              </a:spcAft>
              <a:defRPr/>
            </a:pPr>
            <a:r>
              <a:rPr lang="pt-BR" sz="3200" dirty="0">
                <a:solidFill>
                  <a:srgbClr val="0A504E"/>
                </a:solidFill>
                <a:latin typeface="Bebas Neue Bold" panose="020B0606020202050201" charset="0"/>
              </a:rPr>
              <a:t>PLANO DE TRABALHO PETROBRAS – ANEXO 1.1</a:t>
            </a:r>
            <a:endParaRPr lang="en-US" sz="3200" dirty="0">
              <a:solidFill>
                <a:srgbClr val="0A504E"/>
              </a:solidFill>
              <a:latin typeface="Bebas Neue Bold" panose="020B0606020202050201" charset="0"/>
            </a:endParaRPr>
          </a:p>
        </p:txBody>
      </p:sp>
      <p:grpSp>
        <p:nvGrpSpPr>
          <p:cNvPr id="6" name="Agrupar 5">
            <a:extLst>
              <a:ext uri="{FF2B5EF4-FFF2-40B4-BE49-F238E27FC236}">
                <a16:creationId xmlns:a16="http://schemas.microsoft.com/office/drawing/2014/main" id="{056C9E65-D9C8-6D40-45A3-9FB0F7AF9F86}"/>
              </a:ext>
            </a:extLst>
          </p:cNvPr>
          <p:cNvGrpSpPr/>
          <p:nvPr/>
        </p:nvGrpSpPr>
        <p:grpSpPr>
          <a:xfrm>
            <a:off x="3032182" y="1044252"/>
            <a:ext cx="8717858" cy="1525373"/>
            <a:chOff x="392382" y="909216"/>
            <a:chExt cx="8749331" cy="1525373"/>
          </a:xfrm>
        </p:grpSpPr>
        <p:sp>
          <p:nvSpPr>
            <p:cNvPr id="2" name="Retângulo 1">
              <a:extLst>
                <a:ext uri="{FF2B5EF4-FFF2-40B4-BE49-F238E27FC236}">
                  <a16:creationId xmlns:a16="http://schemas.microsoft.com/office/drawing/2014/main" id="{A348C473-325C-68FF-6429-157AEAC8C82E}"/>
                </a:ext>
              </a:extLst>
            </p:cNvPr>
            <p:cNvSpPr/>
            <p:nvPr/>
          </p:nvSpPr>
          <p:spPr>
            <a:xfrm>
              <a:off x="392382" y="909216"/>
              <a:ext cx="8749331" cy="152537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rgbClr val="006666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pt-BR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4" name="CaixaDeTexto 3">
              <a:extLst>
                <a:ext uri="{FF2B5EF4-FFF2-40B4-BE49-F238E27FC236}">
                  <a16:creationId xmlns:a16="http://schemas.microsoft.com/office/drawing/2014/main" id="{FF22D777-78FB-A928-51A4-128B7710E9FE}"/>
                </a:ext>
              </a:extLst>
            </p:cNvPr>
            <p:cNvSpPr txBox="1"/>
            <p:nvPr/>
          </p:nvSpPr>
          <p:spPr>
            <a:xfrm>
              <a:off x="460431" y="994793"/>
              <a:ext cx="8613232" cy="12618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spcBef>
                  <a:spcPts val="600"/>
                </a:spcBef>
                <a:spcAft>
                  <a:spcPts val="600"/>
                </a:spcAft>
              </a:pPr>
              <a:r>
                <a:rPr lang="pt-BR" b="1" dirty="0">
                  <a:solidFill>
                    <a:srgbClr val="006666"/>
                  </a:solidFill>
                  <a:latin typeface="Bahnschrift" panose="020B0502040204020203" pitchFamily="34" charset="0"/>
                </a:rPr>
                <a:t>O QUE É UM PLANO DE TRABALHO?</a:t>
              </a:r>
            </a:p>
            <a:p>
              <a:pPr algn="just">
                <a:spcBef>
                  <a:spcPts val="600"/>
                </a:spcBef>
                <a:spcAft>
                  <a:spcPts val="600"/>
                </a:spcAft>
              </a:pPr>
              <a:r>
                <a:rPr lang="pt-BR" sz="1600" dirty="0">
                  <a:solidFill>
                    <a:srgbClr val="006666"/>
                  </a:solidFill>
                  <a:latin typeface="Bahnschrift" panose="020B0502040204020203" pitchFamily="34" charset="0"/>
                </a:rPr>
                <a:t>É um documento estruturado que detalha o projeto de PD&amp;I a ser executado. Ele planeja todos os elementos técnicos, financeiros e administrativos do projeto, servindo como base para execução, acompanhamento e prestação de contas.</a:t>
              </a:r>
            </a:p>
          </p:txBody>
        </p:sp>
      </p:grpSp>
      <p:pic>
        <p:nvPicPr>
          <p:cNvPr id="1027" name="Picture 3" descr="Imagem gerada">
            <a:extLst>
              <a:ext uri="{FF2B5EF4-FFF2-40B4-BE49-F238E27FC236}">
                <a16:creationId xmlns:a16="http://schemas.microsoft.com/office/drawing/2014/main" id="{C34F795F-DA95-A26E-1EBD-B67EBDC5AF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757" y="930566"/>
            <a:ext cx="1698720" cy="1698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Retângulo: Cantos Arredondados 20">
            <a:extLst>
              <a:ext uri="{FF2B5EF4-FFF2-40B4-BE49-F238E27FC236}">
                <a16:creationId xmlns:a16="http://schemas.microsoft.com/office/drawing/2014/main" id="{AA40F910-E280-7F76-7435-B2E0FA2E4563}"/>
              </a:ext>
            </a:extLst>
          </p:cNvPr>
          <p:cNvSpPr/>
          <p:nvPr/>
        </p:nvSpPr>
        <p:spPr>
          <a:xfrm>
            <a:off x="441960" y="2950604"/>
            <a:ext cx="5051168" cy="2615367"/>
          </a:xfrm>
          <a:prstGeom prst="roundRect">
            <a:avLst>
              <a:gd name="adj" fmla="val 5967"/>
            </a:avLst>
          </a:prstGeom>
          <a:noFill/>
          <a:ln>
            <a:solidFill>
              <a:srgbClr val="006563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86A5FB3B-7282-B9FF-1B78-C3E9396CAA84}"/>
              </a:ext>
            </a:extLst>
          </p:cNvPr>
          <p:cNvSpPr txBox="1"/>
          <p:nvPr/>
        </p:nvSpPr>
        <p:spPr>
          <a:xfrm>
            <a:off x="1480457" y="3184753"/>
            <a:ext cx="5051168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pt-BR" b="1" dirty="0">
                <a:solidFill>
                  <a:srgbClr val="006666"/>
                </a:solidFill>
                <a:latin typeface="Bahnschrift" panose="020B0502040204020203" pitchFamily="34" charset="0"/>
              </a:rPr>
              <a:t>COMPONENTES PRINCIPAIS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pt-BR" b="1" dirty="0">
                <a:solidFill>
                  <a:srgbClr val="006666"/>
                </a:solidFill>
                <a:latin typeface="Bahnschrift" panose="020B0502040204020203" pitchFamily="34" charset="0"/>
              </a:rPr>
              <a:t>	</a:t>
            </a:r>
            <a:endParaRPr lang="pt-BR" dirty="0">
              <a:solidFill>
                <a:srgbClr val="006666"/>
              </a:solidFill>
              <a:latin typeface="Bahnschrift" panose="020B0502040204020203" pitchFamily="34" charset="0"/>
            </a:endParaRPr>
          </a:p>
        </p:txBody>
      </p:sp>
      <p:grpSp>
        <p:nvGrpSpPr>
          <p:cNvPr id="33" name="Agrupar 32">
            <a:extLst>
              <a:ext uri="{FF2B5EF4-FFF2-40B4-BE49-F238E27FC236}">
                <a16:creationId xmlns:a16="http://schemas.microsoft.com/office/drawing/2014/main" id="{C2C34455-D94A-162C-B427-DAC206557BB8}"/>
              </a:ext>
            </a:extLst>
          </p:cNvPr>
          <p:cNvGrpSpPr/>
          <p:nvPr/>
        </p:nvGrpSpPr>
        <p:grpSpPr>
          <a:xfrm>
            <a:off x="636431" y="3074939"/>
            <a:ext cx="720000" cy="720000"/>
            <a:chOff x="847919" y="3184753"/>
            <a:chExt cx="720000" cy="720000"/>
          </a:xfrm>
        </p:grpSpPr>
        <p:sp>
          <p:nvSpPr>
            <p:cNvPr id="28" name="Elipse 27">
              <a:extLst>
                <a:ext uri="{FF2B5EF4-FFF2-40B4-BE49-F238E27FC236}">
                  <a16:creationId xmlns:a16="http://schemas.microsoft.com/office/drawing/2014/main" id="{1DB37EF6-2E6F-BFBB-396A-504F702C6E5E}"/>
                </a:ext>
              </a:extLst>
            </p:cNvPr>
            <p:cNvSpPr/>
            <p:nvPr/>
          </p:nvSpPr>
          <p:spPr>
            <a:xfrm>
              <a:off x="847919" y="3184753"/>
              <a:ext cx="720000" cy="720000"/>
            </a:xfrm>
            <a:prstGeom prst="ellipse">
              <a:avLst/>
            </a:prstGeom>
            <a:solidFill>
              <a:srgbClr val="006563"/>
            </a:solidFill>
            <a:ln>
              <a:solidFill>
                <a:srgbClr val="006563"/>
              </a:solidFill>
            </a:ln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30" name="Gráfico 29" descr="Lista de Verificação com preenchimento sólido">
              <a:extLst>
                <a:ext uri="{FF2B5EF4-FFF2-40B4-BE49-F238E27FC236}">
                  <a16:creationId xmlns:a16="http://schemas.microsoft.com/office/drawing/2014/main" id="{3700C00A-541A-8BDB-D33B-E255B0F72FB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22129" y="3258963"/>
              <a:ext cx="571580" cy="571580"/>
            </a:xfrm>
            <a:prstGeom prst="rect">
              <a:avLst/>
            </a:prstGeom>
          </p:spPr>
        </p:pic>
      </p:grp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DD635D31-D578-8FC5-731B-FD129AF2E5F7}"/>
              </a:ext>
            </a:extLst>
          </p:cNvPr>
          <p:cNvSpPr txBox="1"/>
          <p:nvPr/>
        </p:nvSpPr>
        <p:spPr>
          <a:xfrm>
            <a:off x="1111669" y="3673696"/>
            <a:ext cx="505116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pt-BR" sz="1600" b="1" dirty="0">
                <a:solidFill>
                  <a:srgbClr val="006666"/>
                </a:solidFill>
                <a:latin typeface="Bahnschrift" panose="020B0502040204020203" pitchFamily="34" charset="0"/>
              </a:rPr>
              <a:t>	</a:t>
            </a:r>
            <a:r>
              <a:rPr lang="pt-BR" sz="1600" dirty="0">
                <a:solidFill>
                  <a:srgbClr val="006666"/>
                </a:solidFill>
                <a:latin typeface="Bahnschrift" panose="020B0502040204020203" pitchFamily="34" charset="0"/>
              </a:rPr>
              <a:t>Objetivos e justificativa técnica</a:t>
            </a: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3E5FCC95-330E-68B4-25E3-9F75EDBC8E30}"/>
              </a:ext>
            </a:extLst>
          </p:cNvPr>
          <p:cNvSpPr txBox="1"/>
          <p:nvPr/>
        </p:nvSpPr>
        <p:spPr>
          <a:xfrm>
            <a:off x="1553143" y="4139116"/>
            <a:ext cx="505116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pt-BR" sz="1600" dirty="0">
                <a:solidFill>
                  <a:srgbClr val="006666"/>
                </a:solidFill>
                <a:latin typeface="Bahnschrift" panose="020B0502040204020203" pitchFamily="34" charset="0"/>
              </a:rPr>
              <a:t>Cronograma com etapas e atividades</a:t>
            </a:r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E90A4711-E121-EE09-3B73-7DD3EA857B63}"/>
              </a:ext>
            </a:extLst>
          </p:cNvPr>
          <p:cNvSpPr txBox="1"/>
          <p:nvPr/>
        </p:nvSpPr>
        <p:spPr>
          <a:xfrm>
            <a:off x="1431361" y="4631814"/>
            <a:ext cx="505116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pt-BR" sz="1600" dirty="0">
                <a:solidFill>
                  <a:srgbClr val="006666"/>
                </a:solidFill>
                <a:latin typeface="Bahnschrift" panose="020B0502040204020203" pitchFamily="34" charset="0"/>
              </a:rPr>
              <a:t>Equipe executora com qualificações</a:t>
            </a:r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00B59D28-CD14-90A1-D7F4-48CE142CE8D2}"/>
              </a:ext>
            </a:extLst>
          </p:cNvPr>
          <p:cNvSpPr txBox="1"/>
          <p:nvPr/>
        </p:nvSpPr>
        <p:spPr>
          <a:xfrm>
            <a:off x="1161485" y="5135787"/>
            <a:ext cx="505116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pt-BR" sz="1600" dirty="0">
                <a:solidFill>
                  <a:srgbClr val="006666"/>
                </a:solidFill>
                <a:latin typeface="Bahnschrift" panose="020B0502040204020203" pitchFamily="34" charset="0"/>
              </a:rPr>
              <a:t>Orçamento detalhado com todas as despesas</a:t>
            </a:r>
          </a:p>
        </p:txBody>
      </p:sp>
      <p:sp>
        <p:nvSpPr>
          <p:cNvPr id="40" name="Retângulo: Cantos Arredondados 39">
            <a:extLst>
              <a:ext uri="{FF2B5EF4-FFF2-40B4-BE49-F238E27FC236}">
                <a16:creationId xmlns:a16="http://schemas.microsoft.com/office/drawing/2014/main" id="{CAD9518B-3F8F-2F78-A006-CE3FC9B9ACA2}"/>
              </a:ext>
            </a:extLst>
          </p:cNvPr>
          <p:cNvSpPr/>
          <p:nvPr/>
        </p:nvSpPr>
        <p:spPr>
          <a:xfrm>
            <a:off x="441959" y="5826489"/>
            <a:ext cx="11507505" cy="761184"/>
          </a:xfrm>
          <a:prstGeom prst="roundRect">
            <a:avLst>
              <a:gd name="adj" fmla="val 5967"/>
            </a:avLst>
          </a:prstGeom>
          <a:noFill/>
          <a:ln>
            <a:solidFill>
              <a:srgbClr val="006563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42" name="Conector reto 41">
            <a:extLst>
              <a:ext uri="{FF2B5EF4-FFF2-40B4-BE49-F238E27FC236}">
                <a16:creationId xmlns:a16="http://schemas.microsoft.com/office/drawing/2014/main" id="{4743B749-76BE-12B3-0D1E-EAF313FB278B}"/>
              </a:ext>
            </a:extLst>
          </p:cNvPr>
          <p:cNvCxnSpPr/>
          <p:nvPr/>
        </p:nvCxnSpPr>
        <p:spPr>
          <a:xfrm flipV="1">
            <a:off x="1456891" y="4046282"/>
            <a:ext cx="3888000" cy="0"/>
          </a:xfrm>
          <a:prstGeom prst="line">
            <a:avLst/>
          </a:prstGeom>
          <a:ln w="19050">
            <a:solidFill>
              <a:schemeClr val="bg2"/>
            </a:solidFill>
            <a:prstDash val="sys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43" name="Conector reto 42">
            <a:extLst>
              <a:ext uri="{FF2B5EF4-FFF2-40B4-BE49-F238E27FC236}">
                <a16:creationId xmlns:a16="http://schemas.microsoft.com/office/drawing/2014/main" id="{1AC5FBAD-5656-C75A-A0F9-F2D036FFCFA8}"/>
              </a:ext>
            </a:extLst>
          </p:cNvPr>
          <p:cNvCxnSpPr/>
          <p:nvPr/>
        </p:nvCxnSpPr>
        <p:spPr>
          <a:xfrm flipV="1">
            <a:off x="1553143" y="4555298"/>
            <a:ext cx="3780000" cy="0"/>
          </a:xfrm>
          <a:prstGeom prst="line">
            <a:avLst/>
          </a:prstGeom>
          <a:ln w="19050">
            <a:solidFill>
              <a:schemeClr val="bg2"/>
            </a:solidFill>
            <a:prstDash val="sys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44" name="Conector reto 43">
            <a:extLst>
              <a:ext uri="{FF2B5EF4-FFF2-40B4-BE49-F238E27FC236}">
                <a16:creationId xmlns:a16="http://schemas.microsoft.com/office/drawing/2014/main" id="{33571442-23EC-C9D7-D59E-CB61F531CDD6}"/>
              </a:ext>
            </a:extLst>
          </p:cNvPr>
          <p:cNvCxnSpPr/>
          <p:nvPr/>
        </p:nvCxnSpPr>
        <p:spPr>
          <a:xfrm flipV="1">
            <a:off x="1001455" y="5073365"/>
            <a:ext cx="4356000" cy="0"/>
          </a:xfrm>
          <a:prstGeom prst="line">
            <a:avLst/>
          </a:prstGeom>
          <a:ln w="19050">
            <a:solidFill>
              <a:schemeClr val="bg2"/>
            </a:solidFill>
            <a:prstDash val="sys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grpSp>
        <p:nvGrpSpPr>
          <p:cNvPr id="50" name="Agrupar 49">
            <a:extLst>
              <a:ext uri="{FF2B5EF4-FFF2-40B4-BE49-F238E27FC236}">
                <a16:creationId xmlns:a16="http://schemas.microsoft.com/office/drawing/2014/main" id="{7952E363-E208-95F9-0BE6-2A3AA24842CD}"/>
              </a:ext>
            </a:extLst>
          </p:cNvPr>
          <p:cNvGrpSpPr/>
          <p:nvPr/>
        </p:nvGrpSpPr>
        <p:grpSpPr>
          <a:xfrm>
            <a:off x="5748834" y="2950789"/>
            <a:ext cx="7116561" cy="2622955"/>
            <a:chOff x="6450594" y="2982688"/>
            <a:chExt cx="6335719" cy="2622955"/>
          </a:xfrm>
        </p:grpSpPr>
        <p:sp>
          <p:nvSpPr>
            <p:cNvPr id="39" name="Retângulo: Cantos Arredondados 38">
              <a:extLst>
                <a:ext uri="{FF2B5EF4-FFF2-40B4-BE49-F238E27FC236}">
                  <a16:creationId xmlns:a16="http://schemas.microsoft.com/office/drawing/2014/main" id="{BD0623FD-2523-7FB3-682A-DD357DB04E23}"/>
                </a:ext>
              </a:extLst>
            </p:cNvPr>
            <p:cNvSpPr/>
            <p:nvPr/>
          </p:nvSpPr>
          <p:spPr>
            <a:xfrm>
              <a:off x="6450594" y="2990276"/>
              <a:ext cx="5498870" cy="2615367"/>
            </a:xfrm>
            <a:prstGeom prst="roundRect">
              <a:avLst>
                <a:gd name="adj" fmla="val 5967"/>
              </a:avLst>
            </a:prstGeom>
            <a:noFill/>
            <a:ln>
              <a:solidFill>
                <a:srgbClr val="006563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7" name="Retângulo: Cantos Superiores Arredondados 46">
              <a:extLst>
                <a:ext uri="{FF2B5EF4-FFF2-40B4-BE49-F238E27FC236}">
                  <a16:creationId xmlns:a16="http://schemas.microsoft.com/office/drawing/2014/main" id="{BC9B1C61-0826-E8A4-5AA3-FB6CB6DEF438}"/>
                </a:ext>
              </a:extLst>
            </p:cNvPr>
            <p:cNvSpPr/>
            <p:nvPr/>
          </p:nvSpPr>
          <p:spPr>
            <a:xfrm>
              <a:off x="6453621" y="2982688"/>
              <a:ext cx="5495843" cy="534887"/>
            </a:xfrm>
            <a:prstGeom prst="round2SameRect">
              <a:avLst>
                <a:gd name="adj1" fmla="val 25257"/>
                <a:gd name="adj2" fmla="val 0"/>
              </a:avLst>
            </a:prstGeom>
            <a:solidFill>
              <a:srgbClr val="006563"/>
            </a:solidFill>
            <a:ln>
              <a:solidFill>
                <a:srgbClr val="006563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5" name="CaixaDeTexto 44">
              <a:extLst>
                <a:ext uri="{FF2B5EF4-FFF2-40B4-BE49-F238E27FC236}">
                  <a16:creationId xmlns:a16="http://schemas.microsoft.com/office/drawing/2014/main" id="{E54D6B99-6B7A-F260-1195-703948C17379}"/>
                </a:ext>
              </a:extLst>
            </p:cNvPr>
            <p:cNvSpPr txBox="1"/>
            <p:nvPr/>
          </p:nvSpPr>
          <p:spPr>
            <a:xfrm>
              <a:off x="7735145" y="3080255"/>
              <a:ext cx="505116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spcBef>
                  <a:spcPts val="600"/>
                </a:spcBef>
                <a:spcAft>
                  <a:spcPts val="600"/>
                </a:spcAft>
              </a:pPr>
              <a:r>
                <a:rPr lang="pt-BR" b="1" dirty="0">
                  <a:solidFill>
                    <a:schemeClr val="bg1"/>
                  </a:solidFill>
                  <a:latin typeface="Bahnschrift" panose="020B0502040204020203" pitchFamily="34" charset="0"/>
                </a:rPr>
                <a:t>DETALHAMENTO DE DESPESAS	</a:t>
              </a:r>
              <a:endParaRPr lang="pt-BR" dirty="0">
                <a:solidFill>
                  <a:schemeClr val="bg1"/>
                </a:solidFill>
                <a:latin typeface="Bahnschrift" panose="020B0502040204020203" pitchFamily="34" charset="0"/>
              </a:endParaRPr>
            </a:p>
          </p:txBody>
        </p:sp>
      </p:grp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0AB78D6F-F72D-2027-663C-1211D06C2A1F}"/>
              </a:ext>
            </a:extLst>
          </p:cNvPr>
          <p:cNvSpPr txBox="1"/>
          <p:nvPr/>
        </p:nvSpPr>
        <p:spPr>
          <a:xfrm>
            <a:off x="1356652" y="6057781"/>
            <a:ext cx="43229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pt-BR" b="1" dirty="0">
                <a:solidFill>
                  <a:srgbClr val="006666"/>
                </a:solidFill>
                <a:latin typeface="Bahnschrift" panose="020B0502040204020203" pitchFamily="34" charset="0"/>
              </a:rPr>
              <a:t>CONFORMIDADE REGULATÓRIA</a:t>
            </a:r>
          </a:p>
        </p:txBody>
      </p:sp>
      <p:grpSp>
        <p:nvGrpSpPr>
          <p:cNvPr id="62" name="Agrupar 61">
            <a:extLst>
              <a:ext uri="{FF2B5EF4-FFF2-40B4-BE49-F238E27FC236}">
                <a16:creationId xmlns:a16="http://schemas.microsoft.com/office/drawing/2014/main" id="{335C8404-E954-3C0E-A737-50ADB2CDB422}"/>
              </a:ext>
            </a:extLst>
          </p:cNvPr>
          <p:cNvGrpSpPr/>
          <p:nvPr/>
        </p:nvGrpSpPr>
        <p:grpSpPr>
          <a:xfrm>
            <a:off x="710862" y="5917184"/>
            <a:ext cx="576000" cy="576000"/>
            <a:chOff x="2213725" y="7694590"/>
            <a:chExt cx="576000" cy="576000"/>
          </a:xfrm>
        </p:grpSpPr>
        <p:sp>
          <p:nvSpPr>
            <p:cNvPr id="60" name="Elipse 59">
              <a:extLst>
                <a:ext uri="{FF2B5EF4-FFF2-40B4-BE49-F238E27FC236}">
                  <a16:creationId xmlns:a16="http://schemas.microsoft.com/office/drawing/2014/main" id="{E6CE9942-5088-C9B1-6764-9A828FD086E1}"/>
                </a:ext>
              </a:extLst>
            </p:cNvPr>
            <p:cNvSpPr/>
            <p:nvPr/>
          </p:nvSpPr>
          <p:spPr>
            <a:xfrm>
              <a:off x="2213725" y="7694590"/>
              <a:ext cx="576000" cy="576000"/>
            </a:xfrm>
            <a:prstGeom prst="ellipse">
              <a:avLst/>
            </a:prstGeom>
            <a:solidFill>
              <a:srgbClr val="006563"/>
            </a:solidFill>
            <a:ln>
              <a:solidFill>
                <a:srgbClr val="006563"/>
              </a:solidFill>
            </a:ln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53" name="Gráfico 52" descr="Escudo com marca de verificação estrutura de tópicos">
              <a:extLst>
                <a:ext uri="{FF2B5EF4-FFF2-40B4-BE49-F238E27FC236}">
                  <a16:creationId xmlns:a16="http://schemas.microsoft.com/office/drawing/2014/main" id="{EAB68641-BC28-2CF2-AC49-64CA22E46E0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248747" y="7742716"/>
              <a:ext cx="504000" cy="504000"/>
            </a:xfrm>
            <a:prstGeom prst="rect">
              <a:avLst/>
            </a:prstGeom>
          </p:spPr>
        </p:pic>
      </p:grpSp>
      <p:cxnSp>
        <p:nvCxnSpPr>
          <p:cNvPr id="1024" name="Conector reto 1023">
            <a:extLst>
              <a:ext uri="{FF2B5EF4-FFF2-40B4-BE49-F238E27FC236}">
                <a16:creationId xmlns:a16="http://schemas.microsoft.com/office/drawing/2014/main" id="{BA594DF4-A9B6-B911-389B-F652EA578CC7}"/>
              </a:ext>
            </a:extLst>
          </p:cNvPr>
          <p:cNvCxnSpPr/>
          <p:nvPr/>
        </p:nvCxnSpPr>
        <p:spPr>
          <a:xfrm>
            <a:off x="4878817" y="5945900"/>
            <a:ext cx="0" cy="504000"/>
          </a:xfrm>
          <a:prstGeom prst="line">
            <a:avLst/>
          </a:prstGeom>
          <a:ln>
            <a:solidFill>
              <a:srgbClr val="006563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26" name="Gráfico 1025" descr="Livro aberto estrutura de tópicos">
            <a:extLst>
              <a:ext uri="{FF2B5EF4-FFF2-40B4-BE49-F238E27FC236}">
                <a16:creationId xmlns:a16="http://schemas.microsoft.com/office/drawing/2014/main" id="{93178D51-B404-10A2-7EBC-20B3AC4BEC6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64035" y="5837352"/>
            <a:ext cx="792000" cy="792000"/>
          </a:xfrm>
          <a:prstGeom prst="rect">
            <a:avLst/>
          </a:prstGeom>
        </p:spPr>
      </p:pic>
      <p:sp>
        <p:nvSpPr>
          <p:cNvPr id="1028" name="CaixaDeTexto 1027">
            <a:extLst>
              <a:ext uri="{FF2B5EF4-FFF2-40B4-BE49-F238E27FC236}">
                <a16:creationId xmlns:a16="http://schemas.microsoft.com/office/drawing/2014/main" id="{F7157D14-D773-2BBF-0E5C-DDAE0E494A3A}"/>
              </a:ext>
            </a:extLst>
          </p:cNvPr>
          <p:cNvSpPr txBox="1"/>
          <p:nvPr/>
        </p:nvSpPr>
        <p:spPr>
          <a:xfrm>
            <a:off x="5895956" y="6199645"/>
            <a:ext cx="620867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pt-BR" sz="1600" b="1" dirty="0">
                <a:solidFill>
                  <a:srgbClr val="DD4F05"/>
                </a:solidFill>
                <a:latin typeface="Bahnschrift" panose="020B0502040204020203" pitchFamily="34" charset="0"/>
              </a:rPr>
              <a:t>ANEXO 13 – Manual de Gestão de Projetos de PD&amp;I da Petrobras</a:t>
            </a:r>
            <a:endParaRPr lang="pt-BR" sz="1600" dirty="0">
              <a:solidFill>
                <a:srgbClr val="DD4F05"/>
              </a:solidFill>
              <a:latin typeface="Bahnschrift" panose="020B0502040204020203" pitchFamily="34" charset="0"/>
            </a:endParaRPr>
          </a:p>
        </p:txBody>
      </p:sp>
      <p:sp>
        <p:nvSpPr>
          <p:cNvPr id="1032" name="CaixaDeTexto 1031">
            <a:extLst>
              <a:ext uri="{FF2B5EF4-FFF2-40B4-BE49-F238E27FC236}">
                <a16:creationId xmlns:a16="http://schemas.microsoft.com/office/drawing/2014/main" id="{9F191342-A795-8685-F162-122473338BA2}"/>
              </a:ext>
            </a:extLst>
          </p:cNvPr>
          <p:cNvSpPr txBox="1"/>
          <p:nvPr/>
        </p:nvSpPr>
        <p:spPr>
          <a:xfrm>
            <a:off x="5882923" y="5880062"/>
            <a:ext cx="60665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pt-BR" sz="1800" dirty="0">
                <a:solidFill>
                  <a:srgbClr val="006666"/>
                </a:solidFill>
                <a:latin typeface="Bahnschrift" panose="020B0502040204020203" pitchFamily="34" charset="0"/>
              </a:rPr>
              <a:t>Enquadramento de despesas deve seguir:</a:t>
            </a:r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1B5465B4-D7D8-F855-5FD3-793DF3657DB5}"/>
              </a:ext>
            </a:extLst>
          </p:cNvPr>
          <p:cNvSpPr/>
          <p:nvPr/>
        </p:nvSpPr>
        <p:spPr>
          <a:xfrm>
            <a:off x="6075919" y="2729943"/>
            <a:ext cx="720000" cy="720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9" name="Gráfico 48" descr="Calculadora estrutura de tópicos">
            <a:extLst>
              <a:ext uri="{FF2B5EF4-FFF2-40B4-BE49-F238E27FC236}">
                <a16:creationId xmlns:a16="http://schemas.microsoft.com/office/drawing/2014/main" id="{4BC732E1-4F4B-8AEB-6741-40446B785E1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168475" y="2811163"/>
            <a:ext cx="534888" cy="534888"/>
          </a:xfrm>
          <a:prstGeom prst="rect">
            <a:avLst/>
          </a:prstGeom>
        </p:spPr>
      </p:pic>
      <p:pic>
        <p:nvPicPr>
          <p:cNvPr id="2050" name="Picture 2" descr="Imagem gerada">
            <a:extLst>
              <a:ext uri="{FF2B5EF4-FFF2-40B4-BE49-F238E27FC236}">
                <a16:creationId xmlns:a16="http://schemas.microsoft.com/office/drawing/2014/main" id="{A637A7C2-93FF-B5DE-A432-F4F30F51CFB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5" t="21667" r="1569" b="8782"/>
          <a:stretch>
            <a:fillRect/>
          </a:stretch>
        </p:blipFill>
        <p:spPr bwMode="auto">
          <a:xfrm>
            <a:off x="5832693" y="3932382"/>
            <a:ext cx="6023797" cy="1533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91020CFE-7889-2173-32DA-AE204B3ABA4D}"/>
              </a:ext>
            </a:extLst>
          </p:cNvPr>
          <p:cNvSpPr txBox="1"/>
          <p:nvPr/>
        </p:nvSpPr>
        <p:spPr>
          <a:xfrm>
            <a:off x="5882923" y="3565862"/>
            <a:ext cx="597356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pt-BR" sz="1200" b="1" dirty="0">
                <a:solidFill>
                  <a:srgbClr val="006666"/>
                </a:solidFill>
                <a:latin typeface="Petrobras Sans" panose="020B0606020204030204" pitchFamily="34" charset="0"/>
              </a:rPr>
              <a:t>IMPORTANTE</a:t>
            </a:r>
            <a:r>
              <a:rPr lang="pt-BR" sz="1200" dirty="0">
                <a:solidFill>
                  <a:srgbClr val="006666"/>
                </a:solidFill>
                <a:latin typeface="Petrobras Sans" panose="020B0606020204030204" pitchFamily="34" charset="0"/>
              </a:rPr>
              <a:t>: </a:t>
            </a:r>
            <a:r>
              <a:rPr lang="pt-B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Petrobras Sans" panose="020B0606020204030204" pitchFamily="34" charset="0"/>
              </a:rPr>
              <a:t>Todas as despesas devem ser </a:t>
            </a:r>
            <a:r>
              <a:rPr lang="pt-BR" sz="1200" b="1" dirty="0">
                <a:solidFill>
                  <a:srgbClr val="006666"/>
                </a:solidFill>
                <a:latin typeface="Petrobras Sans" panose="020B0606020204030204" pitchFamily="34" charset="0"/>
              </a:rPr>
              <a:t>DETALHADAS </a:t>
            </a:r>
            <a:r>
              <a:rPr lang="pt-B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Petrobras Sans" panose="020B0606020204030204" pitchFamily="34" charset="0"/>
              </a:rPr>
              <a:t>indicando </a:t>
            </a:r>
            <a:r>
              <a:rPr lang="pt-BR" sz="1200" b="1" dirty="0">
                <a:solidFill>
                  <a:srgbClr val="006666"/>
                </a:solidFill>
                <a:latin typeface="Petrobras Sans" panose="020B0606020204030204" pitchFamily="34" charset="0"/>
              </a:rPr>
              <a:t>CADA PARTÍCIPE </a:t>
            </a:r>
          </a:p>
        </p:txBody>
      </p:sp>
    </p:spTree>
    <p:extLst>
      <p:ext uri="{BB962C8B-B14F-4D97-AF65-F5344CB8AC3E}">
        <p14:creationId xmlns:p14="http://schemas.microsoft.com/office/powerpoint/2010/main" val="13675133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77BE19-AEB0-462E-4194-EA820C50C5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3">
            <a:extLst>
              <a:ext uri="{FF2B5EF4-FFF2-40B4-BE49-F238E27FC236}">
                <a16:creationId xmlns:a16="http://schemas.microsoft.com/office/drawing/2014/main" id="{B296D95E-3B12-47F6-EF83-A94DF2EB3373}"/>
              </a:ext>
            </a:extLst>
          </p:cNvPr>
          <p:cNvSpPr txBox="1"/>
          <p:nvPr/>
        </p:nvSpPr>
        <p:spPr>
          <a:xfrm>
            <a:off x="0" y="144925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5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pt-BR" sz="3200" dirty="0">
                <a:solidFill>
                  <a:srgbClr val="0A504E"/>
                </a:solidFill>
                <a:latin typeface="Bebas Neue Bold" panose="020B0606020202050201" charset="0"/>
                <a:cs typeface="Bebas Neue Regular"/>
              </a:rPr>
              <a:t>NÍVEIS DE MATURIDADE TECNOLÓGICA do projeto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A504E"/>
              </a:solidFill>
              <a:effectLst/>
              <a:uLnTx/>
              <a:uFillTx/>
              <a:latin typeface="Bebas Neue Bold" panose="020B0606020202050201" charset="0"/>
              <a:ea typeface="+mn-ea"/>
              <a:cs typeface="Bebas Neue Regular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9936893A-7998-502B-7EFF-9576A2DA907A}"/>
              </a:ext>
            </a:extLst>
          </p:cNvPr>
          <p:cNvSpPr txBox="1"/>
          <p:nvPr/>
        </p:nvSpPr>
        <p:spPr>
          <a:xfrm>
            <a:off x="479425" y="2738438"/>
            <a:ext cx="81819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>
                <a:solidFill>
                  <a:srgbClr val="006666"/>
                </a:solidFill>
                <a:latin typeface="Bahnschrift" panose="020B0502040204020203" pitchFamily="34" charset="0"/>
              </a:rPr>
              <a:t>Em </a:t>
            </a:r>
            <a:r>
              <a:rPr lang="pt-BR" dirty="0">
                <a:solidFill>
                  <a:srgbClr val="006666"/>
                </a:solidFill>
                <a:latin typeface="Bahnschrift" panose="020B0502040204020203" pitchFamily="34" charset="0"/>
              </a:rPr>
              <a:t>relação à demonstração do protótipo do sistema em ambiente industrial relevante, a proposta deverá indicar: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D43BB62B-2A1F-FA7B-D1F2-D166DFBE7CC1}"/>
              </a:ext>
            </a:extLst>
          </p:cNvPr>
          <p:cNvSpPr txBox="1"/>
          <p:nvPr/>
        </p:nvSpPr>
        <p:spPr>
          <a:xfrm>
            <a:off x="277553" y="6299200"/>
            <a:ext cx="1103188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1200" dirty="0">
                <a:solidFill>
                  <a:srgbClr val="006666"/>
                </a:solidFill>
                <a:latin typeface="Bahnschrift" panose="020B0502040204020203" pitchFamily="34" charset="0"/>
              </a:rPr>
              <a:t>*TRL3: Estabelecimento de função crítica de forma analítica ou experimental e/ou prova de conceito</a:t>
            </a:r>
          </a:p>
          <a:p>
            <a:pPr algn="just"/>
            <a:r>
              <a:rPr lang="pt-BR" sz="1200" dirty="0">
                <a:solidFill>
                  <a:srgbClr val="006666"/>
                </a:solidFill>
                <a:latin typeface="Bahnschrift" panose="020B0502040204020203" pitchFamily="34" charset="0"/>
              </a:rPr>
              <a:t>*TRL 8: Sistema qualificado e finalizado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93030062-0179-22FE-FAF9-1BB147F87032}"/>
              </a:ext>
            </a:extLst>
          </p:cNvPr>
          <p:cNvSpPr/>
          <p:nvPr/>
        </p:nvSpPr>
        <p:spPr>
          <a:xfrm>
            <a:off x="392383" y="1223264"/>
            <a:ext cx="8613232" cy="1040966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pt-B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4C2DB1D0-9672-7388-2862-500D097062AD}"/>
              </a:ext>
            </a:extLst>
          </p:cNvPr>
          <p:cNvSpPr txBox="1"/>
          <p:nvPr/>
        </p:nvSpPr>
        <p:spPr>
          <a:xfrm>
            <a:off x="534986" y="1287646"/>
            <a:ext cx="830922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dirty="0">
                <a:solidFill>
                  <a:srgbClr val="006666"/>
                </a:solidFill>
                <a:latin typeface="Bahnschrift" panose="020B0502040204020203" pitchFamily="34" charset="0"/>
              </a:rPr>
              <a:t>O projeto poderá prever atividades compreendidas entre os </a:t>
            </a:r>
            <a:r>
              <a:rPr lang="pt-BR" b="1" dirty="0" err="1">
                <a:solidFill>
                  <a:srgbClr val="006666"/>
                </a:solidFill>
                <a:latin typeface="Bahnschrift" panose="020B0502040204020203" pitchFamily="34" charset="0"/>
              </a:rPr>
              <a:t>TRLs</a:t>
            </a:r>
            <a:r>
              <a:rPr lang="pt-BR" b="1" dirty="0">
                <a:solidFill>
                  <a:srgbClr val="006666"/>
                </a:solidFill>
                <a:latin typeface="Bahnschrift" panose="020B0502040204020203" pitchFamily="34" charset="0"/>
              </a:rPr>
              <a:t> 3 a 8*, </a:t>
            </a:r>
            <a:r>
              <a:rPr lang="pt-BR" dirty="0">
                <a:solidFill>
                  <a:srgbClr val="006666"/>
                </a:solidFill>
                <a:latin typeface="Bahnschrift" panose="020B0502040204020203" pitchFamily="34" charset="0"/>
              </a:rPr>
              <a:t>devendo alcançar pelo menos o TRL 7 (demonstração de protótipo do sistema em ambiente industrial relevante).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FBB73E54-5F72-B8C6-4A36-11A446640FD1}"/>
              </a:ext>
            </a:extLst>
          </p:cNvPr>
          <p:cNvSpPr txBox="1"/>
          <p:nvPr/>
        </p:nvSpPr>
        <p:spPr>
          <a:xfrm>
            <a:off x="1370284" y="3541587"/>
            <a:ext cx="742312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just"/>
            <a:r>
              <a:rPr lang="pt-BR" b="1" dirty="0">
                <a:solidFill>
                  <a:srgbClr val="006666"/>
                </a:solidFill>
                <a:latin typeface="Bahnschrift" panose="020B0502040204020203" pitchFamily="34" charset="0"/>
              </a:rPr>
              <a:t>Unidade da Petrobras:</a:t>
            </a:r>
            <a:r>
              <a:rPr lang="pt-BR" dirty="0">
                <a:solidFill>
                  <a:srgbClr val="006666"/>
                </a:solidFill>
                <a:latin typeface="Bahnschrift" panose="020B0502040204020203" pitchFamily="34" charset="0"/>
              </a:rPr>
              <a:t> Neste caso, caberá exclusivamente à Petrobras a decisão sobre a autorização para a realização do teste em sua unidade. Na hipótese de autorização, a Petrobras definirá a unidade operacional onde será realizado o teste até o 36º mês do projeto;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7CCB961F-27F4-E987-B63F-642D26C79AF2}"/>
              </a:ext>
            </a:extLst>
          </p:cNvPr>
          <p:cNvSpPr txBox="1"/>
          <p:nvPr/>
        </p:nvSpPr>
        <p:spPr>
          <a:xfrm>
            <a:off x="1395683" y="4852736"/>
            <a:ext cx="742312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just"/>
            <a:r>
              <a:rPr lang="pt-BR" b="1" dirty="0">
                <a:solidFill>
                  <a:srgbClr val="006666"/>
                </a:solidFill>
                <a:latin typeface="Bahnschrift" panose="020B0502040204020203" pitchFamily="34" charset="0"/>
              </a:rPr>
              <a:t>Outra indústria</a:t>
            </a:r>
            <a:r>
              <a:rPr lang="pt-BR" dirty="0">
                <a:solidFill>
                  <a:srgbClr val="006666"/>
                </a:solidFill>
                <a:latin typeface="Bahnschrift" panose="020B0502040204020203" pitchFamily="34" charset="0"/>
              </a:rPr>
              <a:t>: Neste caso, será necessário o envio de Carta de Manifestação de Interesse da indústria onde ocorrerá a demonstração, conforme Anexo 11.</a:t>
            </a:r>
          </a:p>
        </p:txBody>
      </p:sp>
      <p:sp>
        <p:nvSpPr>
          <p:cNvPr id="21" name="Freeform 125">
            <a:extLst>
              <a:ext uri="{FF2B5EF4-FFF2-40B4-BE49-F238E27FC236}">
                <a16:creationId xmlns:a16="http://schemas.microsoft.com/office/drawing/2014/main" id="{99D94ECB-A058-31A8-F43A-B30B5964D0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57857" y="1090517"/>
            <a:ext cx="2024852" cy="2024852"/>
          </a:xfrm>
          <a:custGeom>
            <a:avLst/>
            <a:gdLst>
              <a:gd name="T0" fmla="*/ 3098 w 6201"/>
              <a:gd name="T1" fmla="*/ 2 h 6200"/>
              <a:gd name="T2" fmla="*/ 3098 w 6201"/>
              <a:gd name="T3" fmla="*/ 2 h 6200"/>
              <a:gd name="T4" fmla="*/ 1 w 6201"/>
              <a:gd name="T5" fmla="*/ 3102 h 6200"/>
              <a:gd name="T6" fmla="*/ 1 w 6201"/>
              <a:gd name="T7" fmla="*/ 3102 h 6200"/>
              <a:gd name="T8" fmla="*/ 3103 w 6201"/>
              <a:gd name="T9" fmla="*/ 6198 h 6200"/>
              <a:gd name="T10" fmla="*/ 3103 w 6201"/>
              <a:gd name="T11" fmla="*/ 6198 h 6200"/>
              <a:gd name="T12" fmla="*/ 6199 w 6201"/>
              <a:gd name="T13" fmla="*/ 3096 h 6200"/>
              <a:gd name="T14" fmla="*/ 6199 w 6201"/>
              <a:gd name="T15" fmla="*/ 3096 h 6200"/>
              <a:gd name="T16" fmla="*/ 3098 w 6201"/>
              <a:gd name="T17" fmla="*/ 2 h 6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201" h="6200">
                <a:moveTo>
                  <a:pt x="3098" y="2"/>
                </a:moveTo>
                <a:lnTo>
                  <a:pt x="3098" y="2"/>
                </a:lnTo>
                <a:cubicBezTo>
                  <a:pt x="1387" y="3"/>
                  <a:pt x="0" y="1390"/>
                  <a:pt x="1" y="3102"/>
                </a:cubicBezTo>
                <a:lnTo>
                  <a:pt x="1" y="3102"/>
                </a:lnTo>
                <a:cubicBezTo>
                  <a:pt x="3" y="4813"/>
                  <a:pt x="1392" y="6199"/>
                  <a:pt x="3103" y="6198"/>
                </a:cubicBezTo>
                <a:lnTo>
                  <a:pt x="3103" y="6198"/>
                </a:lnTo>
                <a:cubicBezTo>
                  <a:pt x="4814" y="6197"/>
                  <a:pt x="6200" y="4809"/>
                  <a:pt x="6199" y="3096"/>
                </a:cubicBezTo>
                <a:lnTo>
                  <a:pt x="6199" y="3096"/>
                </a:lnTo>
                <a:cubicBezTo>
                  <a:pt x="6198" y="1386"/>
                  <a:pt x="4808" y="0"/>
                  <a:pt x="3098" y="2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</p:spPr>
        <p:txBody>
          <a:bodyPr wrap="none" anchor="ctr"/>
          <a:lstStyle/>
          <a:p>
            <a:pPr defTabSz="914194">
              <a:defRPr/>
            </a:pPr>
            <a:endParaRPr lang="en-US" sz="3265" kern="0" dirty="0">
              <a:solidFill>
                <a:srgbClr val="7F7F7F"/>
              </a:solidFill>
              <a:latin typeface="Lato Light" panose="020F0502020204030203" pitchFamily="34" charset="0"/>
            </a:endParaRPr>
          </a:p>
        </p:txBody>
      </p:sp>
      <p:sp>
        <p:nvSpPr>
          <p:cNvPr id="22" name="Freeform 27">
            <a:extLst>
              <a:ext uri="{FF2B5EF4-FFF2-40B4-BE49-F238E27FC236}">
                <a16:creationId xmlns:a16="http://schemas.microsoft.com/office/drawing/2014/main" id="{AE78341C-FB7F-B11D-75EE-D7862D9C91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14493" y="945061"/>
            <a:ext cx="1156903" cy="2313671"/>
          </a:xfrm>
          <a:custGeom>
            <a:avLst/>
            <a:gdLst>
              <a:gd name="connsiteX0" fmla="*/ 2312498 w 2313806"/>
              <a:gd name="connsiteY0" fmla="*/ 1877957 h 4627341"/>
              <a:gd name="connsiteX1" fmla="*/ 2313806 w 2313806"/>
              <a:gd name="connsiteY1" fmla="*/ 2747156 h 4627341"/>
              <a:gd name="connsiteX2" fmla="*/ 1877306 w 2313806"/>
              <a:gd name="connsiteY2" fmla="*/ 2313209 h 4627341"/>
              <a:gd name="connsiteX3" fmla="*/ 2312498 w 2313806"/>
              <a:gd name="connsiteY3" fmla="*/ 1877957 h 4627341"/>
              <a:gd name="connsiteX4" fmla="*/ 2311194 w 2313806"/>
              <a:gd name="connsiteY4" fmla="*/ 944739 h 4627341"/>
              <a:gd name="connsiteX5" fmla="*/ 2311194 w 2313806"/>
              <a:gd name="connsiteY5" fmla="*/ 1469970 h 4627341"/>
              <a:gd name="connsiteX6" fmla="*/ 1468994 w 2313806"/>
              <a:gd name="connsiteY6" fmla="*/ 2313343 h 4627341"/>
              <a:gd name="connsiteX7" fmla="*/ 2313154 w 2313806"/>
              <a:gd name="connsiteY7" fmla="*/ 3156717 h 4627341"/>
              <a:gd name="connsiteX8" fmla="*/ 2313806 w 2313806"/>
              <a:gd name="connsiteY8" fmla="*/ 3681947 h 4627341"/>
              <a:gd name="connsiteX9" fmla="*/ 944088 w 2313806"/>
              <a:gd name="connsiteY9" fmla="*/ 2313997 h 4627341"/>
              <a:gd name="connsiteX10" fmla="*/ 2311194 w 2313806"/>
              <a:gd name="connsiteY10" fmla="*/ 944739 h 4627341"/>
              <a:gd name="connsiteX11" fmla="*/ 2310542 w 2313806"/>
              <a:gd name="connsiteY11" fmla="*/ 0 h 4627341"/>
              <a:gd name="connsiteX12" fmla="*/ 2311194 w 2313806"/>
              <a:gd name="connsiteY12" fmla="*/ 526413 h 4627341"/>
              <a:gd name="connsiteX13" fmla="*/ 524916 w 2313806"/>
              <a:gd name="connsiteY13" fmla="*/ 2314650 h 4627341"/>
              <a:gd name="connsiteX14" fmla="*/ 2313806 w 2313806"/>
              <a:gd name="connsiteY14" fmla="*/ 4101581 h 4627341"/>
              <a:gd name="connsiteX15" fmla="*/ 2313806 w 2313806"/>
              <a:gd name="connsiteY15" fmla="*/ 4627341 h 4627341"/>
              <a:gd name="connsiteX16" fmla="*/ 2 w 2313806"/>
              <a:gd name="connsiteY16" fmla="*/ 2314650 h 4627341"/>
              <a:gd name="connsiteX17" fmla="*/ 2310542 w 2313806"/>
              <a:gd name="connsiteY17" fmla="*/ 0 h 4627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313806" h="4627341">
                <a:moveTo>
                  <a:pt x="2312498" y="1877957"/>
                </a:moveTo>
                <a:lnTo>
                  <a:pt x="2313806" y="2747156"/>
                </a:lnTo>
                <a:cubicBezTo>
                  <a:pt x="2072032" y="2747156"/>
                  <a:pt x="1877306" y="2552695"/>
                  <a:pt x="1877306" y="2313209"/>
                </a:cubicBezTo>
                <a:cubicBezTo>
                  <a:pt x="1876652" y="2073070"/>
                  <a:pt x="2072032" y="1877957"/>
                  <a:pt x="2312498" y="1877957"/>
                </a:cubicBezTo>
                <a:close/>
                <a:moveTo>
                  <a:pt x="2311194" y="944739"/>
                </a:moveTo>
                <a:lnTo>
                  <a:pt x="2311194" y="1469970"/>
                </a:lnTo>
                <a:cubicBezTo>
                  <a:pt x="1845700" y="1471276"/>
                  <a:pt x="1468994" y="1848214"/>
                  <a:pt x="1468994" y="2313343"/>
                </a:cubicBezTo>
                <a:cubicBezTo>
                  <a:pt x="1470300" y="2779779"/>
                  <a:pt x="1847006" y="3157370"/>
                  <a:pt x="2313154" y="3156717"/>
                </a:cubicBezTo>
                <a:lnTo>
                  <a:pt x="2313806" y="3681947"/>
                </a:lnTo>
                <a:cubicBezTo>
                  <a:pt x="1559742" y="3683254"/>
                  <a:pt x="944088" y="3069832"/>
                  <a:pt x="944088" y="2313997"/>
                </a:cubicBezTo>
                <a:cubicBezTo>
                  <a:pt x="943436" y="1559468"/>
                  <a:pt x="1557132" y="944739"/>
                  <a:pt x="2311194" y="944739"/>
                </a:cubicBezTo>
                <a:close/>
                <a:moveTo>
                  <a:pt x="2310542" y="0"/>
                </a:moveTo>
                <a:lnTo>
                  <a:pt x="2311194" y="526413"/>
                </a:lnTo>
                <a:cubicBezTo>
                  <a:pt x="1325346" y="527066"/>
                  <a:pt x="524264" y="1330401"/>
                  <a:pt x="524916" y="2314650"/>
                </a:cubicBezTo>
                <a:cubicBezTo>
                  <a:pt x="525570" y="3301511"/>
                  <a:pt x="1327958" y="4102887"/>
                  <a:pt x="2313806" y="4101581"/>
                </a:cubicBezTo>
                <a:lnTo>
                  <a:pt x="2313806" y="4627341"/>
                </a:lnTo>
                <a:cubicBezTo>
                  <a:pt x="1038732" y="4627994"/>
                  <a:pt x="654" y="3591496"/>
                  <a:pt x="2" y="2314650"/>
                </a:cubicBezTo>
                <a:cubicBezTo>
                  <a:pt x="-1304" y="1040417"/>
                  <a:pt x="1035468" y="1960"/>
                  <a:pt x="2310542" y="0"/>
                </a:cubicBezTo>
                <a:close/>
              </a:path>
            </a:pathLst>
          </a:custGeom>
          <a:solidFill>
            <a:srgbClr val="62CD7F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pPr defTabSz="914194">
              <a:defRPr/>
            </a:pPr>
            <a:endParaRPr lang="en-US" sz="3265" kern="0" dirty="0">
              <a:solidFill>
                <a:srgbClr val="7F7F7F"/>
              </a:solidFill>
              <a:latin typeface="Lato Light" panose="020F0502020204030203" pitchFamily="34" charset="0"/>
            </a:endParaRPr>
          </a:p>
        </p:txBody>
      </p:sp>
      <p:sp>
        <p:nvSpPr>
          <p:cNvPr id="23" name="Freeform 28">
            <a:extLst>
              <a:ext uri="{FF2B5EF4-FFF2-40B4-BE49-F238E27FC236}">
                <a16:creationId xmlns:a16="http://schemas.microsoft.com/office/drawing/2014/main" id="{25AFA33E-71C9-98E6-F191-4D373BD8CF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68843" y="946130"/>
            <a:ext cx="1157229" cy="2313671"/>
          </a:xfrm>
          <a:custGeom>
            <a:avLst/>
            <a:gdLst>
              <a:gd name="connsiteX0" fmla="*/ 0 w 2314458"/>
              <a:gd name="connsiteY0" fmla="*/ 1877959 h 4627342"/>
              <a:gd name="connsiteX1" fmla="*/ 437152 w 2314458"/>
              <a:gd name="connsiteY1" fmla="*/ 2313672 h 4627342"/>
              <a:gd name="connsiteX2" fmla="*/ 1308 w 2314458"/>
              <a:gd name="connsiteY2" fmla="*/ 2749384 h 4627342"/>
              <a:gd name="connsiteX3" fmla="*/ 0 w 2314458"/>
              <a:gd name="connsiteY3" fmla="*/ 944741 h 4627342"/>
              <a:gd name="connsiteX4" fmla="*/ 1370370 w 2314458"/>
              <a:gd name="connsiteY4" fmla="*/ 2311711 h 4627342"/>
              <a:gd name="connsiteX5" fmla="*/ 2612 w 2314458"/>
              <a:gd name="connsiteY5" fmla="*/ 3682602 h 4627342"/>
              <a:gd name="connsiteX6" fmla="*/ 1960 w 2314458"/>
              <a:gd name="connsiteY6" fmla="*/ 3157246 h 4627342"/>
              <a:gd name="connsiteX7" fmla="*/ 843908 w 2314458"/>
              <a:gd name="connsiteY7" fmla="*/ 2313018 h 4627342"/>
              <a:gd name="connsiteX8" fmla="*/ 0 w 2314458"/>
              <a:gd name="connsiteY8" fmla="*/ 1470096 h 4627342"/>
              <a:gd name="connsiteX9" fmla="*/ 0 w 2314458"/>
              <a:gd name="connsiteY9" fmla="*/ 1 h 4627342"/>
              <a:gd name="connsiteX10" fmla="*/ 2314458 w 2314458"/>
              <a:gd name="connsiteY10" fmla="*/ 2312039 h 4627342"/>
              <a:gd name="connsiteX11" fmla="*/ 3264 w 2314458"/>
              <a:gd name="connsiteY11" fmla="*/ 4627342 h 4627342"/>
              <a:gd name="connsiteX12" fmla="*/ 3264 w 2314458"/>
              <a:gd name="connsiteY12" fmla="*/ 4101582 h 4627342"/>
              <a:gd name="connsiteX13" fmla="*/ 1788236 w 2314458"/>
              <a:gd name="connsiteY13" fmla="*/ 2312039 h 4627342"/>
              <a:gd name="connsiteX14" fmla="*/ 652 w 2314458"/>
              <a:gd name="connsiteY14" fmla="*/ 526414 h 4627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314458" h="4627342">
                <a:moveTo>
                  <a:pt x="0" y="1877959"/>
                </a:moveTo>
                <a:cubicBezTo>
                  <a:pt x="240826" y="1877305"/>
                  <a:pt x="437152" y="2072918"/>
                  <a:pt x="437152" y="2313672"/>
                </a:cubicBezTo>
                <a:cubicBezTo>
                  <a:pt x="437152" y="2554426"/>
                  <a:pt x="240826" y="2749384"/>
                  <a:pt x="1308" y="2749384"/>
                </a:cubicBezTo>
                <a:close/>
                <a:moveTo>
                  <a:pt x="0" y="944741"/>
                </a:moveTo>
                <a:cubicBezTo>
                  <a:pt x="754422" y="944087"/>
                  <a:pt x="1369064" y="1558309"/>
                  <a:pt x="1370370" y="2311711"/>
                </a:cubicBezTo>
                <a:cubicBezTo>
                  <a:pt x="1370370" y="3067726"/>
                  <a:pt x="756382" y="3682602"/>
                  <a:pt x="2612" y="3682602"/>
                </a:cubicBezTo>
                <a:lnTo>
                  <a:pt x="1960" y="3157246"/>
                </a:lnTo>
                <a:cubicBezTo>
                  <a:pt x="467024" y="3157246"/>
                  <a:pt x="843908" y="2778258"/>
                  <a:pt x="843908" y="2313018"/>
                </a:cubicBezTo>
                <a:cubicBezTo>
                  <a:pt x="843908" y="1847124"/>
                  <a:pt x="466370" y="1470096"/>
                  <a:pt x="0" y="1470096"/>
                </a:cubicBezTo>
                <a:close/>
                <a:moveTo>
                  <a:pt x="0" y="1"/>
                </a:moveTo>
                <a:cubicBezTo>
                  <a:pt x="1274420" y="-652"/>
                  <a:pt x="2313804" y="1037153"/>
                  <a:pt x="2314458" y="2312039"/>
                </a:cubicBezTo>
                <a:cubicBezTo>
                  <a:pt x="2315110" y="3587578"/>
                  <a:pt x="1278338" y="4626036"/>
                  <a:pt x="3264" y="4627342"/>
                </a:cubicBezTo>
                <a:lnTo>
                  <a:pt x="3264" y="4101582"/>
                </a:lnTo>
                <a:cubicBezTo>
                  <a:pt x="988460" y="4100929"/>
                  <a:pt x="1789542" y="3298900"/>
                  <a:pt x="1788236" y="2312039"/>
                </a:cubicBezTo>
                <a:cubicBezTo>
                  <a:pt x="1787584" y="1327790"/>
                  <a:pt x="984542" y="526414"/>
                  <a:pt x="652" y="526414"/>
                </a:cubicBezTo>
                <a:close/>
              </a:path>
            </a:pathLst>
          </a:custGeom>
          <a:solidFill>
            <a:srgbClr val="62CD7F">
              <a:lumMod val="50000"/>
            </a:srgbClr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pPr defTabSz="914194">
              <a:defRPr/>
            </a:pPr>
            <a:endParaRPr lang="en-US" sz="3265" kern="0" dirty="0">
              <a:solidFill>
                <a:srgbClr val="7F7F7F"/>
              </a:solidFill>
              <a:latin typeface="Lato Light" panose="020F0502020204030203" pitchFamily="34" charset="0"/>
            </a:endParaRPr>
          </a:p>
        </p:txBody>
      </p:sp>
      <p:sp>
        <p:nvSpPr>
          <p:cNvPr id="24" name="Freeform 54">
            <a:extLst>
              <a:ext uri="{FF2B5EF4-FFF2-40B4-BE49-F238E27FC236}">
                <a16:creationId xmlns:a16="http://schemas.microsoft.com/office/drawing/2014/main" id="{8B8E3B11-BAEE-3674-DD76-8D8B81448FF1}"/>
              </a:ext>
            </a:extLst>
          </p:cNvPr>
          <p:cNvSpPr>
            <a:spLocks noChangeArrowheads="1"/>
          </p:cNvSpPr>
          <p:nvPr/>
        </p:nvSpPr>
        <p:spPr bwMode="auto">
          <a:xfrm rot="8100000">
            <a:off x="10313367" y="2108200"/>
            <a:ext cx="1052663" cy="1736333"/>
          </a:xfrm>
          <a:custGeom>
            <a:avLst/>
            <a:gdLst>
              <a:gd name="connsiteX0" fmla="*/ 1406038 w 2105326"/>
              <a:gd name="connsiteY0" fmla="*/ 499809 h 3472666"/>
              <a:gd name="connsiteX1" fmla="*/ 1496802 w 2105326"/>
              <a:gd name="connsiteY1" fmla="*/ 543382 h 3472666"/>
              <a:gd name="connsiteX2" fmla="*/ 1497588 w 2105326"/>
              <a:gd name="connsiteY2" fmla="*/ 541794 h 3472666"/>
              <a:gd name="connsiteX3" fmla="*/ 1593570 w 2105326"/>
              <a:gd name="connsiteY3" fmla="*/ 590120 h 3472666"/>
              <a:gd name="connsiteX4" fmla="*/ 196910 w 2105326"/>
              <a:gd name="connsiteY4" fmla="*/ 3413244 h 3472666"/>
              <a:gd name="connsiteX5" fmla="*/ 94346 w 2105326"/>
              <a:gd name="connsiteY5" fmla="*/ 3472477 h 3472666"/>
              <a:gd name="connsiteX6" fmla="*/ 60298 w 2105326"/>
              <a:gd name="connsiteY6" fmla="*/ 3463437 h 3472666"/>
              <a:gd name="connsiteX7" fmla="*/ 59096 w 2105326"/>
              <a:gd name="connsiteY7" fmla="*/ 3465867 h 3472666"/>
              <a:gd name="connsiteX8" fmla="*/ 53714 w 2105326"/>
              <a:gd name="connsiteY8" fmla="*/ 3461689 h 3472666"/>
              <a:gd name="connsiteX9" fmla="*/ 53262 w 2105326"/>
              <a:gd name="connsiteY9" fmla="*/ 3461569 h 3472666"/>
              <a:gd name="connsiteX10" fmla="*/ 53344 w 2105326"/>
              <a:gd name="connsiteY10" fmla="*/ 3461402 h 3472666"/>
              <a:gd name="connsiteX11" fmla="*/ 25672 w 2105326"/>
              <a:gd name="connsiteY11" fmla="*/ 3439920 h 3472666"/>
              <a:gd name="connsiteX12" fmla="*/ 10804 w 2105326"/>
              <a:gd name="connsiteY12" fmla="*/ 3321548 h 3472666"/>
              <a:gd name="connsiteX13" fmla="*/ 2105326 w 2105326"/>
              <a:gd name="connsiteY13" fmla="*/ 437891 h 3472666"/>
              <a:gd name="connsiteX14" fmla="*/ 1716362 w 2105326"/>
              <a:gd name="connsiteY14" fmla="*/ 1224215 h 3472666"/>
              <a:gd name="connsiteX15" fmla="*/ 1207866 w 2105326"/>
              <a:gd name="connsiteY15" fmla="*/ 1371611 h 3472666"/>
              <a:gd name="connsiteX16" fmla="*/ 1597460 w 2105326"/>
              <a:gd name="connsiteY16" fmla="*/ 585288 h 3472666"/>
              <a:gd name="connsiteX17" fmla="*/ 1216142 w 2105326"/>
              <a:gd name="connsiteY17" fmla="*/ 0 h 3472666"/>
              <a:gd name="connsiteX18" fmla="*/ 1408048 w 2105326"/>
              <a:gd name="connsiteY18" fmla="*/ 492726 h 3472666"/>
              <a:gd name="connsiteX19" fmla="*/ 1019818 w 2105326"/>
              <a:gd name="connsiteY19" fmla="*/ 1279572 h 3472666"/>
              <a:gd name="connsiteX20" fmla="*/ 828542 w 2105326"/>
              <a:gd name="connsiteY20" fmla="*/ 786213 h 3472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105326" h="3472666">
                <a:moveTo>
                  <a:pt x="1406038" y="499809"/>
                </a:moveTo>
                <a:lnTo>
                  <a:pt x="1496802" y="543382"/>
                </a:lnTo>
                <a:lnTo>
                  <a:pt x="1497588" y="541794"/>
                </a:lnTo>
                <a:lnTo>
                  <a:pt x="1593570" y="590120"/>
                </a:lnTo>
                <a:lnTo>
                  <a:pt x="196910" y="3413244"/>
                </a:lnTo>
                <a:cubicBezTo>
                  <a:pt x="177322" y="3452917"/>
                  <a:pt x="136064" y="3474957"/>
                  <a:pt x="94346" y="3472477"/>
                </a:cubicBezTo>
                <a:lnTo>
                  <a:pt x="60298" y="3463437"/>
                </a:lnTo>
                <a:lnTo>
                  <a:pt x="59096" y="3465867"/>
                </a:lnTo>
                <a:lnTo>
                  <a:pt x="53714" y="3461689"/>
                </a:lnTo>
                <a:lnTo>
                  <a:pt x="53262" y="3461569"/>
                </a:lnTo>
                <a:lnTo>
                  <a:pt x="53344" y="3461402"/>
                </a:lnTo>
                <a:lnTo>
                  <a:pt x="25672" y="3439920"/>
                </a:lnTo>
                <a:cubicBezTo>
                  <a:pt x="-1310" y="3408360"/>
                  <a:pt x="-8284" y="3362199"/>
                  <a:pt x="10804" y="3321548"/>
                </a:cubicBezTo>
                <a:close/>
                <a:moveTo>
                  <a:pt x="2105326" y="437891"/>
                </a:moveTo>
                <a:lnTo>
                  <a:pt x="1716362" y="1224215"/>
                </a:lnTo>
                <a:lnTo>
                  <a:pt x="1207866" y="1371611"/>
                </a:lnTo>
                <a:lnTo>
                  <a:pt x="1597460" y="585288"/>
                </a:lnTo>
                <a:close/>
                <a:moveTo>
                  <a:pt x="1216142" y="0"/>
                </a:moveTo>
                <a:lnTo>
                  <a:pt x="1408048" y="492726"/>
                </a:lnTo>
                <a:lnTo>
                  <a:pt x="1019818" y="1279572"/>
                </a:lnTo>
                <a:lnTo>
                  <a:pt x="828542" y="786213"/>
                </a:lnTo>
                <a:close/>
              </a:path>
            </a:pathLst>
          </a:custGeom>
          <a:solidFill>
            <a:srgbClr val="C4C8CE">
              <a:alpha val="60000"/>
            </a:srgbClr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pPr defTabSz="914194">
              <a:defRPr/>
            </a:pPr>
            <a:endParaRPr lang="en-US" sz="3265" kern="0" dirty="0">
              <a:solidFill>
                <a:srgbClr val="7F7F7F"/>
              </a:solidFill>
              <a:latin typeface="Lato Light" panose="020F0502020204030203" pitchFamily="34" charset="0"/>
            </a:endParaRPr>
          </a:p>
        </p:txBody>
      </p:sp>
      <p:sp>
        <p:nvSpPr>
          <p:cNvPr id="25" name="Freeform 132">
            <a:extLst>
              <a:ext uri="{FF2B5EF4-FFF2-40B4-BE49-F238E27FC236}">
                <a16:creationId xmlns:a16="http://schemas.microsoft.com/office/drawing/2014/main" id="{408526DF-5CCA-29FF-0BFE-FF05844475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36327" y="621637"/>
            <a:ext cx="758960" cy="1483356"/>
          </a:xfrm>
          <a:custGeom>
            <a:avLst/>
            <a:gdLst>
              <a:gd name="T0" fmla="*/ 2177 w 2326"/>
              <a:gd name="T1" fmla="*/ 0 h 4543"/>
              <a:gd name="T2" fmla="*/ 2325 w 2326"/>
              <a:gd name="T3" fmla="*/ 71 h 4543"/>
              <a:gd name="T4" fmla="*/ 113 w 2326"/>
              <a:gd name="T5" fmla="*/ 4542 h 4543"/>
              <a:gd name="T6" fmla="*/ 113 w 2326"/>
              <a:gd name="T7" fmla="*/ 4542 h 4543"/>
              <a:gd name="T8" fmla="*/ 39 w 2326"/>
              <a:gd name="T9" fmla="*/ 4321 h 4543"/>
              <a:gd name="T10" fmla="*/ 2177 w 2326"/>
              <a:gd name="T11" fmla="*/ 0 h 45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326" h="4543">
                <a:moveTo>
                  <a:pt x="2177" y="0"/>
                </a:moveTo>
                <a:lnTo>
                  <a:pt x="2325" y="71"/>
                </a:lnTo>
                <a:lnTo>
                  <a:pt x="113" y="4542"/>
                </a:lnTo>
                <a:lnTo>
                  <a:pt x="113" y="4542"/>
                </a:lnTo>
                <a:cubicBezTo>
                  <a:pt x="32" y="4502"/>
                  <a:pt x="0" y="4404"/>
                  <a:pt x="39" y="4321"/>
                </a:cubicBezTo>
                <a:lnTo>
                  <a:pt x="2177" y="0"/>
                </a:lnTo>
              </a:path>
            </a:pathLst>
          </a:custGeom>
          <a:solidFill>
            <a:srgbClr val="43444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194">
              <a:defRPr/>
            </a:pPr>
            <a:endParaRPr lang="en-US" sz="3265" dirty="0">
              <a:solidFill>
                <a:srgbClr val="7F7F7F"/>
              </a:solidFill>
              <a:latin typeface="Lato Light" panose="020F0502020204030203" pitchFamily="34" charset="0"/>
            </a:endParaRPr>
          </a:p>
        </p:txBody>
      </p:sp>
      <p:sp>
        <p:nvSpPr>
          <p:cNvPr id="26" name="Freeform 133">
            <a:extLst>
              <a:ext uri="{FF2B5EF4-FFF2-40B4-BE49-F238E27FC236}">
                <a16:creationId xmlns:a16="http://schemas.microsoft.com/office/drawing/2014/main" id="{CA00C3B5-D7D0-DA43-2BF1-95B3B5FE18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70282" y="642628"/>
            <a:ext cx="770481" cy="1473275"/>
          </a:xfrm>
          <a:custGeom>
            <a:avLst/>
            <a:gdLst>
              <a:gd name="T0" fmla="*/ 2212 w 2360"/>
              <a:gd name="T1" fmla="*/ 0 h 4512"/>
              <a:gd name="T2" fmla="*/ 2359 w 2360"/>
              <a:gd name="T3" fmla="*/ 74 h 4512"/>
              <a:gd name="T4" fmla="*/ 220 w 2360"/>
              <a:gd name="T5" fmla="*/ 4397 h 4512"/>
              <a:gd name="T6" fmla="*/ 220 w 2360"/>
              <a:gd name="T7" fmla="*/ 4397 h 4512"/>
              <a:gd name="T8" fmla="*/ 0 w 2360"/>
              <a:gd name="T9" fmla="*/ 4471 h 4512"/>
              <a:gd name="T10" fmla="*/ 2212 w 2360"/>
              <a:gd name="T11" fmla="*/ 0 h 4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360" h="4512">
                <a:moveTo>
                  <a:pt x="2212" y="0"/>
                </a:moveTo>
                <a:lnTo>
                  <a:pt x="2359" y="74"/>
                </a:lnTo>
                <a:lnTo>
                  <a:pt x="220" y="4397"/>
                </a:lnTo>
                <a:lnTo>
                  <a:pt x="220" y="4397"/>
                </a:lnTo>
                <a:cubicBezTo>
                  <a:pt x="180" y="4478"/>
                  <a:pt x="81" y="4511"/>
                  <a:pt x="0" y="4471"/>
                </a:cubicBezTo>
                <a:lnTo>
                  <a:pt x="2212" y="0"/>
                </a:lnTo>
              </a:path>
            </a:pathLst>
          </a:custGeom>
          <a:solidFill>
            <a:srgbClr val="22232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194">
              <a:defRPr/>
            </a:pPr>
            <a:endParaRPr lang="en-US" sz="3265" dirty="0">
              <a:solidFill>
                <a:srgbClr val="7F7F7F"/>
              </a:solidFill>
              <a:latin typeface="Lato Light" panose="020F0502020204030203" pitchFamily="34" charset="0"/>
            </a:endParaRPr>
          </a:p>
        </p:txBody>
      </p:sp>
      <p:sp>
        <p:nvSpPr>
          <p:cNvPr id="27" name="Freeform 26">
            <a:extLst>
              <a:ext uri="{FF2B5EF4-FFF2-40B4-BE49-F238E27FC236}">
                <a16:creationId xmlns:a16="http://schemas.microsoft.com/office/drawing/2014/main" id="{6EECB04C-1C42-8B57-3C55-520D5ACA29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57923" y="371732"/>
            <a:ext cx="638392" cy="685805"/>
          </a:xfrm>
          <a:custGeom>
            <a:avLst/>
            <a:gdLst>
              <a:gd name="connsiteX0" fmla="*/ 1318526 w 1318526"/>
              <a:gd name="connsiteY0" fmla="*/ 452208 h 1416455"/>
              <a:gd name="connsiteX1" fmla="*/ 916846 w 1318526"/>
              <a:gd name="connsiteY1" fmla="*/ 1264240 h 1416455"/>
              <a:gd name="connsiteX2" fmla="*/ 391724 w 1318526"/>
              <a:gd name="connsiteY2" fmla="*/ 1416455 h 1416455"/>
              <a:gd name="connsiteX3" fmla="*/ 794056 w 1318526"/>
              <a:gd name="connsiteY3" fmla="*/ 604423 h 1416455"/>
              <a:gd name="connsiteX4" fmla="*/ 400272 w 1318526"/>
              <a:gd name="connsiteY4" fmla="*/ 0 h 1416455"/>
              <a:gd name="connsiteX5" fmla="*/ 598452 w 1318526"/>
              <a:gd name="connsiteY5" fmla="*/ 508836 h 1416455"/>
              <a:gd name="connsiteX6" fmla="*/ 197528 w 1318526"/>
              <a:gd name="connsiteY6" fmla="*/ 1321407 h 1416455"/>
              <a:gd name="connsiteX7" fmla="*/ 0 w 1318526"/>
              <a:gd name="connsiteY7" fmla="*/ 811918 h 1416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18526" h="1416455">
                <a:moveTo>
                  <a:pt x="1318526" y="452208"/>
                </a:moveTo>
                <a:lnTo>
                  <a:pt x="916846" y="1264240"/>
                </a:lnTo>
                <a:lnTo>
                  <a:pt x="391724" y="1416455"/>
                </a:lnTo>
                <a:lnTo>
                  <a:pt x="794056" y="604423"/>
                </a:lnTo>
                <a:close/>
                <a:moveTo>
                  <a:pt x="400272" y="0"/>
                </a:moveTo>
                <a:lnTo>
                  <a:pt x="598452" y="508836"/>
                </a:lnTo>
                <a:lnTo>
                  <a:pt x="197528" y="1321407"/>
                </a:lnTo>
                <a:lnTo>
                  <a:pt x="0" y="811918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noAutofit/>
          </a:bodyPr>
          <a:lstStyle/>
          <a:p>
            <a:pPr defTabSz="914194">
              <a:defRPr/>
            </a:pPr>
            <a:endParaRPr lang="en-US" sz="3265" dirty="0">
              <a:solidFill>
                <a:srgbClr val="7F7F7F"/>
              </a:solidFill>
              <a:latin typeface="Lato Light" panose="020F0502020204030203" pitchFamily="34" charset="0"/>
            </a:endParaRPr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id="{6AD6AF49-4869-CDD5-D7F4-364B3F59BCA4}"/>
              </a:ext>
            </a:extLst>
          </p:cNvPr>
          <p:cNvSpPr/>
          <p:nvPr/>
        </p:nvSpPr>
        <p:spPr>
          <a:xfrm>
            <a:off x="354283" y="2720116"/>
            <a:ext cx="8613232" cy="3178842"/>
          </a:xfrm>
          <a:prstGeom prst="rect">
            <a:avLst/>
          </a:prstGeom>
          <a:noFill/>
          <a:ln w="28575">
            <a:solidFill>
              <a:schemeClr val="tx2">
                <a:lumMod val="90000"/>
                <a:lumOff val="10000"/>
              </a:schemeClr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pt-B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29" name="Picture 2">
            <a:extLst>
              <a:ext uri="{FF2B5EF4-FFF2-40B4-BE49-F238E27FC236}">
                <a16:creationId xmlns:a16="http://schemas.microsoft.com/office/drawing/2014/main" id="{ED0C3A54-DEE6-36A3-64BD-5ECDE90973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796" y="3823732"/>
            <a:ext cx="841620" cy="497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Indústria - ícones de indústria grátis">
            <a:extLst>
              <a:ext uri="{FF2B5EF4-FFF2-40B4-BE49-F238E27FC236}">
                <a16:creationId xmlns:a16="http://schemas.microsoft.com/office/drawing/2014/main" id="{B99500B5-85C7-C07E-43DF-64E840E834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411" y="4944831"/>
            <a:ext cx="599095" cy="599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19570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54F2C0-1668-AE15-4B42-8F72C85696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189405B3-632D-DB00-C70B-F5DFB35956EE}"/>
              </a:ext>
            </a:extLst>
          </p:cNvPr>
          <p:cNvSpPr/>
          <p:nvPr/>
        </p:nvSpPr>
        <p:spPr>
          <a:xfrm>
            <a:off x="438820" y="4290115"/>
            <a:ext cx="7127332" cy="1921156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pt-B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7" name="TextBox 3">
            <a:extLst>
              <a:ext uri="{FF2B5EF4-FFF2-40B4-BE49-F238E27FC236}">
                <a16:creationId xmlns:a16="http://schemas.microsoft.com/office/drawing/2014/main" id="{9E4E907C-2472-1DEA-9941-04311C065B31}"/>
              </a:ext>
            </a:extLst>
          </p:cNvPr>
          <p:cNvSpPr txBox="1"/>
          <p:nvPr/>
        </p:nvSpPr>
        <p:spPr>
          <a:xfrm>
            <a:off x="469907" y="134039"/>
            <a:ext cx="11240660" cy="625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5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467" b="0" i="0" u="none" strike="noStrike" kern="1200" cap="none" spc="0" normalizeH="0" baseline="0" noProof="0" dirty="0">
                <a:ln>
                  <a:noFill/>
                </a:ln>
                <a:solidFill>
                  <a:srgbClr val="0A504E"/>
                </a:solidFill>
                <a:effectLst/>
                <a:uLnTx/>
                <a:uFillTx/>
                <a:latin typeface="Bebas Neue Bold" panose="020B0606020202050201" charset="0"/>
                <a:ea typeface="+mn-ea"/>
                <a:cs typeface="Bebas Neue Regular"/>
              </a:rPr>
              <a:t>RECURSOS FINANCEIROS</a:t>
            </a:r>
            <a:endParaRPr kumimoji="0" lang="en-US" sz="3467" b="0" i="0" u="none" strike="noStrike" kern="1200" cap="none" spc="0" normalizeH="0" baseline="0" noProof="0" dirty="0">
              <a:ln>
                <a:noFill/>
              </a:ln>
              <a:solidFill>
                <a:srgbClr val="0A504E"/>
              </a:solidFill>
              <a:effectLst/>
              <a:uLnTx/>
              <a:uFillTx/>
              <a:latin typeface="Bebas Neue Bold" panose="020B0606020202050201" charset="0"/>
              <a:ea typeface="+mn-ea"/>
              <a:cs typeface="Bebas Neue Regular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2B6B55E6-06B2-51D5-58B1-5989D7E8B972}"/>
              </a:ext>
            </a:extLst>
          </p:cNvPr>
          <p:cNvSpPr txBox="1"/>
          <p:nvPr/>
        </p:nvSpPr>
        <p:spPr>
          <a:xfrm>
            <a:off x="460763" y="1193810"/>
            <a:ext cx="7462781" cy="52475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pt-BR" sz="2000" b="1" dirty="0">
                <a:solidFill>
                  <a:srgbClr val="006666"/>
                </a:solidFill>
                <a:latin typeface="Bahnschrift" panose="020B0502040204020203" pitchFamily="34" charset="0"/>
              </a:rPr>
              <a:t>- Valor Não Reembolsável Disponível:</a:t>
            </a:r>
            <a:r>
              <a:rPr lang="pt-BR" sz="2000" dirty="0">
                <a:solidFill>
                  <a:srgbClr val="006666"/>
                </a:solidFill>
                <a:latin typeface="Bahnschrift" panose="020B0502040204020203" pitchFamily="34" charset="0"/>
              </a:rPr>
              <a:t> R$ 150 MM</a:t>
            </a:r>
          </a:p>
          <a:p>
            <a:pPr marL="800100" lvl="1" indent="-34290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2000" b="1" dirty="0">
                <a:solidFill>
                  <a:srgbClr val="006666"/>
                </a:solidFill>
                <a:latin typeface="Bahnschrift" panose="020B0502040204020203" pitchFamily="34" charset="0"/>
              </a:rPr>
              <a:t>R$ 75 milhões: </a:t>
            </a:r>
            <a:r>
              <a:rPr lang="pt-BR" sz="2000" dirty="0">
                <a:solidFill>
                  <a:srgbClr val="006666"/>
                </a:solidFill>
                <a:latin typeface="Bahnschrift" panose="020B0502040204020203" pitchFamily="34" charset="0"/>
              </a:rPr>
              <a:t>Finep/FNDCT</a:t>
            </a:r>
          </a:p>
          <a:p>
            <a:pPr marL="800100" lvl="1" indent="-34290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2000" b="1" dirty="0">
                <a:solidFill>
                  <a:srgbClr val="006666"/>
                </a:solidFill>
                <a:latin typeface="Bahnschrift" panose="020B0502040204020203" pitchFamily="34" charset="0"/>
              </a:rPr>
              <a:t>R$ 75 milhões: </a:t>
            </a:r>
            <a:r>
              <a:rPr lang="pt-BR" sz="2000" dirty="0">
                <a:solidFill>
                  <a:srgbClr val="006666"/>
                </a:solidFill>
                <a:latin typeface="Bahnschrift" panose="020B0502040204020203" pitchFamily="34" charset="0"/>
              </a:rPr>
              <a:t>Petrobras (Cláusula de PD&amp;I ANP)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pt-BR" sz="2000" b="1" dirty="0">
                <a:solidFill>
                  <a:srgbClr val="006666"/>
                </a:solidFill>
                <a:latin typeface="Bahnschrift" panose="020B0502040204020203" pitchFamily="34" charset="0"/>
              </a:rPr>
              <a:t>- Valor Solicitado</a:t>
            </a:r>
            <a:r>
              <a:rPr lang="pt-BR" sz="2000" dirty="0">
                <a:solidFill>
                  <a:srgbClr val="006666"/>
                </a:solidFill>
                <a:latin typeface="Bahnschrift" panose="020B0502040204020203" pitchFamily="34" charset="0"/>
              </a:rPr>
              <a:t>: entre R$ 50 MM e R$ 150 MM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pt-BR" sz="2000" b="1" dirty="0">
                <a:solidFill>
                  <a:srgbClr val="006666"/>
                </a:solidFill>
                <a:latin typeface="Bahnschrift" panose="020B0502040204020203" pitchFamily="34" charset="0"/>
              </a:rPr>
              <a:t>- Contrapartida Financeira mínima</a:t>
            </a:r>
            <a:r>
              <a:rPr lang="pt-BR" sz="2000" dirty="0">
                <a:solidFill>
                  <a:srgbClr val="006666"/>
                </a:solidFill>
                <a:latin typeface="Bahnschrift" panose="020B0502040204020203" pitchFamily="34" charset="0"/>
              </a:rPr>
              <a:t>: 25% do valor do projeto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pt-BR" sz="2000" b="1" dirty="0">
              <a:solidFill>
                <a:srgbClr val="006666"/>
              </a:solidFill>
              <a:latin typeface="Bahnschrift" panose="020B0502040204020203" pitchFamily="34" charset="0"/>
            </a:endParaRP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pt-BR" sz="2000" b="1" dirty="0">
              <a:solidFill>
                <a:srgbClr val="006666"/>
              </a:solidFill>
              <a:latin typeface="Bahnschrift" panose="020B0502040204020203" pitchFamily="34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pt-BR" sz="2000" b="1" dirty="0">
                <a:solidFill>
                  <a:srgbClr val="006666"/>
                </a:solidFill>
                <a:latin typeface="Bahnschrift" panose="020B0502040204020203" pitchFamily="34" charset="0"/>
              </a:rPr>
              <a:t> Exemplo</a:t>
            </a:r>
            <a:r>
              <a:rPr lang="pt-BR" sz="2000" dirty="0">
                <a:solidFill>
                  <a:srgbClr val="006666"/>
                </a:solidFill>
                <a:latin typeface="Bahnschrift" panose="020B0502040204020203" pitchFamily="34" charset="0"/>
              </a:rPr>
              <a:t>:</a:t>
            </a:r>
          </a:p>
          <a:p>
            <a:pPr marL="342900" indent="-342900" algn="just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pt-BR" sz="2000" dirty="0">
                <a:solidFill>
                  <a:srgbClr val="006666"/>
                </a:solidFill>
                <a:latin typeface="Bahnschrift" panose="020B0502040204020203" pitchFamily="34" charset="0"/>
              </a:rPr>
              <a:t>Valor total do projeto: R$ 100 MM</a:t>
            </a:r>
          </a:p>
          <a:p>
            <a:pPr marL="342900" indent="-342900" algn="just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pt-BR" sz="2000" dirty="0">
                <a:solidFill>
                  <a:srgbClr val="006666"/>
                </a:solidFill>
                <a:latin typeface="Bahnschrift" panose="020B0502040204020203" pitchFamily="34" charset="0"/>
              </a:rPr>
              <a:t>Contrapartida: R$ 25 MM</a:t>
            </a:r>
          </a:p>
          <a:p>
            <a:pPr marL="342900" indent="-342900" algn="just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pt-BR" sz="2000" dirty="0">
                <a:solidFill>
                  <a:srgbClr val="006666"/>
                </a:solidFill>
                <a:latin typeface="Bahnschrift" panose="020B0502040204020203" pitchFamily="34" charset="0"/>
              </a:rPr>
              <a:t>Valor Não Reembolsável (Finep + Petrobras): R$ 75 MM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pt-BR" sz="2000" dirty="0">
              <a:solidFill>
                <a:srgbClr val="006666"/>
              </a:solidFill>
              <a:latin typeface="Bahnschrift" panose="020B0502040204020203" pitchFamily="34" charset="0"/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D98F67E2-18F7-B89B-C962-4F9C7ED45C1F}"/>
              </a:ext>
            </a:extLst>
          </p:cNvPr>
          <p:cNvSpPr/>
          <p:nvPr/>
        </p:nvSpPr>
        <p:spPr>
          <a:xfrm>
            <a:off x="441868" y="1085709"/>
            <a:ext cx="7127332" cy="2557057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pt-B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1026" name="Picture 2" descr="O que são eletrolisadores? - Mercurio Partners">
            <a:extLst>
              <a:ext uri="{FF2B5EF4-FFF2-40B4-BE49-F238E27FC236}">
                <a16:creationId xmlns:a16="http://schemas.microsoft.com/office/drawing/2014/main" id="{0912E1B8-5575-6CE0-B4AB-5579ADC2D2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6319" y="2289486"/>
            <a:ext cx="3672301" cy="2023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39634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0B36C1-AE6B-39A5-1BA4-E15DF3E9A3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43B6E289-56FF-037D-D2B2-49FA84AED1AD}"/>
              </a:ext>
            </a:extLst>
          </p:cNvPr>
          <p:cNvSpPr/>
          <p:nvPr/>
        </p:nvSpPr>
        <p:spPr>
          <a:xfrm>
            <a:off x="467268" y="712400"/>
            <a:ext cx="8613232" cy="2554545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pt-B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7" name="TextBox 3">
            <a:extLst>
              <a:ext uri="{FF2B5EF4-FFF2-40B4-BE49-F238E27FC236}">
                <a16:creationId xmlns:a16="http://schemas.microsoft.com/office/drawing/2014/main" id="{6A782C07-81CE-5DF9-7CD4-C794B5BEEC37}"/>
              </a:ext>
            </a:extLst>
          </p:cNvPr>
          <p:cNvSpPr txBox="1"/>
          <p:nvPr/>
        </p:nvSpPr>
        <p:spPr>
          <a:xfrm>
            <a:off x="469907" y="134039"/>
            <a:ext cx="11240660" cy="625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5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467" b="0" i="0" u="none" strike="noStrike" kern="1200" cap="none" spc="0" normalizeH="0" baseline="0" noProof="0" dirty="0">
                <a:ln>
                  <a:noFill/>
                </a:ln>
                <a:solidFill>
                  <a:srgbClr val="0A504E"/>
                </a:solidFill>
                <a:effectLst/>
                <a:uLnTx/>
                <a:uFillTx/>
                <a:latin typeface="Bebas Neue Bold" panose="020B0606020202050201" charset="0"/>
                <a:ea typeface="+mn-ea"/>
                <a:cs typeface="Bebas Neue Regular"/>
              </a:rPr>
              <a:t>ARRANJO PARA APRESENTAÇÃO DA PROPOSTA</a:t>
            </a:r>
            <a:endParaRPr kumimoji="0" lang="en-US" sz="3467" b="0" i="0" u="none" strike="noStrike" kern="1200" cap="none" spc="0" normalizeH="0" baseline="0" noProof="0" dirty="0">
              <a:ln>
                <a:noFill/>
              </a:ln>
              <a:solidFill>
                <a:srgbClr val="0A504E"/>
              </a:solidFill>
              <a:effectLst/>
              <a:uLnTx/>
              <a:uFillTx/>
              <a:latin typeface="Bebas Neue Bold" panose="020B0606020202050201" charset="0"/>
              <a:ea typeface="+mn-ea"/>
              <a:cs typeface="Bebas Neue Regular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0F88CB6F-AD52-8768-B17D-1F71FF18D8FA}"/>
              </a:ext>
            </a:extLst>
          </p:cNvPr>
          <p:cNvSpPr txBox="1"/>
          <p:nvPr/>
        </p:nvSpPr>
        <p:spPr>
          <a:xfrm>
            <a:off x="555625" y="711160"/>
            <a:ext cx="8397875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pt-BR" sz="2000" b="1" dirty="0">
                <a:solidFill>
                  <a:srgbClr val="006666"/>
                </a:solidFill>
                <a:latin typeface="Bahnschrift" panose="020B0502040204020203" pitchFamily="34" charset="0"/>
              </a:rPr>
              <a:t>Arranjo Mínimo:</a:t>
            </a:r>
          </a:p>
          <a:p>
            <a:pPr marL="800100" lvl="1" indent="-3429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t-BR" sz="2000" dirty="0">
                <a:solidFill>
                  <a:srgbClr val="006666"/>
                </a:solidFill>
                <a:latin typeface="Bahnschrift" panose="020B0502040204020203" pitchFamily="34" charset="0"/>
              </a:rPr>
              <a:t>1 empresa proponente (ou seu grupo econômico) com ROB </a:t>
            </a:r>
            <a:r>
              <a:rPr lang="pt-BR" sz="2000" u="sng" dirty="0">
                <a:solidFill>
                  <a:srgbClr val="DD4F05"/>
                </a:solidFill>
                <a:latin typeface="Bahnschrift" panose="020B0502040204020203" pitchFamily="34" charset="0"/>
              </a:rPr>
              <a:t>mínima</a:t>
            </a:r>
            <a:r>
              <a:rPr lang="pt-BR" sz="2000" dirty="0">
                <a:solidFill>
                  <a:srgbClr val="006666"/>
                </a:solidFill>
                <a:latin typeface="Bahnschrift" panose="020B0502040204020203" pitchFamily="34" charset="0"/>
              </a:rPr>
              <a:t> de R$ 60MM</a:t>
            </a:r>
          </a:p>
          <a:p>
            <a:pPr marL="800100" lvl="1" indent="-3429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t-BR" sz="2000" dirty="0">
                <a:solidFill>
                  <a:srgbClr val="006666"/>
                </a:solidFill>
                <a:latin typeface="Bahnschrift" panose="020B0502040204020203" pitchFamily="34" charset="0"/>
              </a:rPr>
              <a:t>1 empresa coexecutora com ROB </a:t>
            </a:r>
            <a:r>
              <a:rPr lang="pt-BR" sz="2000" u="sng" dirty="0">
                <a:solidFill>
                  <a:srgbClr val="DD4F05"/>
                </a:solidFill>
                <a:latin typeface="Bahnschrift" panose="020B0502040204020203" pitchFamily="34" charset="0"/>
              </a:rPr>
              <a:t>máxima</a:t>
            </a:r>
            <a:r>
              <a:rPr lang="pt-BR" sz="2000" dirty="0">
                <a:solidFill>
                  <a:srgbClr val="006666"/>
                </a:solidFill>
                <a:latin typeface="Bahnschrift" panose="020B0502040204020203" pitchFamily="34" charset="0"/>
              </a:rPr>
              <a:t> de R$ 16MM</a:t>
            </a:r>
          </a:p>
          <a:p>
            <a:pPr marL="800100" lvl="1" indent="-3429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t-BR" sz="2000" dirty="0">
                <a:solidFill>
                  <a:srgbClr val="006666"/>
                </a:solidFill>
                <a:latin typeface="Bahnschrift" panose="020B0502040204020203" pitchFamily="34" charset="0"/>
              </a:rPr>
              <a:t>1 empresa coexecutora com qualquer faturamento</a:t>
            </a:r>
          </a:p>
          <a:p>
            <a:pPr marL="800100" lvl="1" indent="-3429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t-BR" sz="2000" dirty="0">
                <a:solidFill>
                  <a:srgbClr val="006666"/>
                </a:solidFill>
                <a:latin typeface="Bahnschrift" panose="020B0502040204020203" pitchFamily="34" charset="0"/>
              </a:rPr>
              <a:t>1 ICT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51D05456-4B23-E14E-AC17-45B6F0E527D4}"/>
              </a:ext>
            </a:extLst>
          </p:cNvPr>
          <p:cNvSpPr txBox="1"/>
          <p:nvPr/>
        </p:nvSpPr>
        <p:spPr>
          <a:xfrm>
            <a:off x="532023" y="3871995"/>
            <a:ext cx="11059342" cy="2769989"/>
          </a:xfrm>
          <a:prstGeom prst="rect">
            <a:avLst/>
          </a:prstGeom>
          <a:noFill/>
          <a:ln w="28575">
            <a:noFill/>
            <a:prstDash val="lgDashDot"/>
          </a:ln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pt-BR" dirty="0">
                <a:solidFill>
                  <a:srgbClr val="006666"/>
                </a:solidFill>
                <a:latin typeface="Bahnschrift" panose="020B0502040204020203" pitchFamily="34" charset="0"/>
              </a:rPr>
              <a:t>- As empresas que compõem o </a:t>
            </a:r>
            <a:r>
              <a:rPr lang="pt-BR" b="1" dirty="0">
                <a:solidFill>
                  <a:srgbClr val="006666"/>
                </a:solidFill>
                <a:latin typeface="Bahnschrift" panose="020B0502040204020203" pitchFamily="34" charset="0"/>
              </a:rPr>
              <a:t>arranjo mínimo </a:t>
            </a:r>
            <a:r>
              <a:rPr lang="pt-BR" dirty="0">
                <a:solidFill>
                  <a:srgbClr val="006666"/>
                </a:solidFill>
                <a:latin typeface="Bahnschrift" panose="020B0502040204020203" pitchFamily="34" charset="0"/>
              </a:rPr>
              <a:t>não podem pertencer ao mesmo grupo econômico.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pt-BR" dirty="0">
                <a:solidFill>
                  <a:srgbClr val="006666"/>
                </a:solidFill>
                <a:latin typeface="Bahnschrift" panose="020B0502040204020203" pitchFamily="34" charset="0"/>
              </a:rPr>
              <a:t>- Pelo menos 5% do orçamento total não-reembolsável do projeto deverá ser destinado a </a:t>
            </a:r>
            <a:r>
              <a:rPr lang="pt-BR" dirty="0" err="1">
                <a:solidFill>
                  <a:srgbClr val="006666"/>
                </a:solidFill>
                <a:latin typeface="Bahnschrift" panose="020B0502040204020203" pitchFamily="34" charset="0"/>
              </a:rPr>
              <a:t>ICTs</a:t>
            </a:r>
            <a:endParaRPr lang="pt-BR" dirty="0">
              <a:solidFill>
                <a:srgbClr val="006666"/>
              </a:solidFill>
              <a:latin typeface="Bahnschrift" panose="020B0502040204020203" pitchFamily="34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pt-BR" dirty="0">
                <a:solidFill>
                  <a:srgbClr val="006666"/>
                </a:solidFill>
                <a:latin typeface="Bahnschrift" panose="020B0502040204020203" pitchFamily="34" charset="0"/>
              </a:rPr>
              <a:t>- O Plano de Trabalho Petrobras, </a:t>
            </a:r>
            <a:r>
              <a:rPr lang="pt-BR" dirty="0">
                <a:solidFill>
                  <a:srgbClr val="DD4F05"/>
                </a:solidFill>
                <a:latin typeface="Bahnschrift" panose="020B0502040204020203" pitchFamily="34" charset="0"/>
              </a:rPr>
              <a:t>Anexo 1.1</a:t>
            </a:r>
            <a:r>
              <a:rPr lang="pt-BR" dirty="0">
                <a:solidFill>
                  <a:srgbClr val="006666"/>
                </a:solidFill>
                <a:latin typeface="Bahnschrift" panose="020B0502040204020203" pitchFamily="34" charset="0"/>
              </a:rPr>
              <a:t>, deverá conter o detalhamento da relação de itens a serem executados pela(s) ICT(s), que, para fins do Plano de Trabalho, devem ser </a:t>
            </a:r>
            <a:r>
              <a:rPr lang="pt-BR" u="sng" dirty="0">
                <a:solidFill>
                  <a:srgbClr val="006666"/>
                </a:solidFill>
                <a:latin typeface="Bahnschrift" panose="020B0502040204020203" pitchFamily="34" charset="0"/>
              </a:rPr>
              <a:t>coexecutora</a:t>
            </a:r>
            <a:r>
              <a:rPr lang="pt-BR" dirty="0">
                <a:solidFill>
                  <a:srgbClr val="006666"/>
                </a:solidFill>
                <a:latin typeface="Bahnschrift" panose="020B0502040204020203" pitchFamily="34" charset="0"/>
              </a:rPr>
              <a:t>(s). Ou seja, o Plano de Trabalho Petrobras deverá detalhar o pagamento de bolsas e outras despesas realizadas pela(s) ICT(s).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pt-BR" dirty="0">
                <a:solidFill>
                  <a:srgbClr val="006666"/>
                </a:solidFill>
                <a:latin typeface="Bahnschrift" panose="020B0502040204020203" pitchFamily="34" charset="0"/>
              </a:rPr>
              <a:t>- O valor destinado às </a:t>
            </a:r>
            <a:r>
              <a:rPr lang="pt-BR" dirty="0" err="1">
                <a:solidFill>
                  <a:srgbClr val="006666"/>
                </a:solidFill>
                <a:latin typeface="Bahnschrift" panose="020B0502040204020203" pitchFamily="34" charset="0"/>
              </a:rPr>
              <a:t>ICTs</a:t>
            </a:r>
            <a:r>
              <a:rPr lang="pt-BR" dirty="0">
                <a:solidFill>
                  <a:srgbClr val="006666"/>
                </a:solidFill>
                <a:latin typeface="Bahnschrift" panose="020B0502040204020203" pitchFamily="34" charset="0"/>
              </a:rPr>
              <a:t> deverá ser registrado no Formulário de Apresentação da Proposta como </a:t>
            </a:r>
            <a:r>
              <a:rPr lang="pt-BR" u="sng" dirty="0">
                <a:solidFill>
                  <a:srgbClr val="006666"/>
                </a:solidFill>
                <a:latin typeface="Bahnschrift" panose="020B0502040204020203" pitchFamily="34" charset="0"/>
              </a:rPr>
              <a:t>pagamento de serviço de terceiros</a:t>
            </a:r>
            <a:r>
              <a:rPr lang="pt-BR" dirty="0">
                <a:solidFill>
                  <a:srgbClr val="006666"/>
                </a:solidFill>
                <a:latin typeface="Bahnschrift" panose="020B0502040204020203" pitchFamily="34" charset="0"/>
              </a:rPr>
              <a:t>. </a:t>
            </a:r>
          </a:p>
        </p:txBody>
      </p:sp>
      <p:pic>
        <p:nvPicPr>
          <p:cNvPr id="2" name="Picture 12" descr="21,015 Partnership Icons - Free in SVG, PNG, ICO - IconScout">
            <a:extLst>
              <a:ext uri="{FF2B5EF4-FFF2-40B4-BE49-F238E27FC236}">
                <a16:creationId xmlns:a16="http://schemas.microsoft.com/office/drawing/2014/main" id="{F00F8516-10A0-B2D6-D961-DDBE593C05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799764">
            <a:off x="9569197" y="921489"/>
            <a:ext cx="2442678" cy="2442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457DDAD5-7EE3-1EEA-EF15-A1DC0ABE79A9}"/>
              </a:ext>
            </a:extLst>
          </p:cNvPr>
          <p:cNvSpPr/>
          <p:nvPr/>
        </p:nvSpPr>
        <p:spPr>
          <a:xfrm>
            <a:off x="469907" y="3814211"/>
            <a:ext cx="11190070" cy="2909750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pt-B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948DA1C9-F070-134E-40D4-1167F3FDA379}"/>
              </a:ext>
            </a:extLst>
          </p:cNvPr>
          <p:cNvSpPr txBox="1"/>
          <p:nvPr/>
        </p:nvSpPr>
        <p:spPr>
          <a:xfrm>
            <a:off x="682625" y="3374311"/>
            <a:ext cx="721677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pt-BR" sz="2000" b="1" dirty="0">
                <a:solidFill>
                  <a:srgbClr val="DD4F05"/>
                </a:solidFill>
                <a:latin typeface="Bahnschrift" panose="020B0502040204020203" pitchFamily="34" charset="0"/>
              </a:rPr>
              <a:t>Pontos de Atenção!</a:t>
            </a:r>
            <a:endParaRPr lang="pt-BR" sz="2000" dirty="0">
              <a:solidFill>
                <a:srgbClr val="DD4F05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09299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8F96F5-7490-8BC6-5427-53D80F2555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3">
            <a:extLst>
              <a:ext uri="{FF2B5EF4-FFF2-40B4-BE49-F238E27FC236}">
                <a16:creationId xmlns:a16="http://schemas.microsoft.com/office/drawing/2014/main" id="{C87173FE-178C-B554-28C6-E48063AF6E07}"/>
              </a:ext>
            </a:extLst>
          </p:cNvPr>
          <p:cNvSpPr txBox="1"/>
          <p:nvPr/>
        </p:nvSpPr>
        <p:spPr>
          <a:xfrm>
            <a:off x="0" y="144925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5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srgbClr val="0A504E"/>
                </a:solidFill>
                <a:effectLst/>
                <a:uLnTx/>
                <a:uFillTx/>
                <a:latin typeface="Bebas Neue Bold" panose="020B0606020202050201" charset="0"/>
                <a:ea typeface="+mn-ea"/>
                <a:cs typeface="Bebas Neue Regular"/>
              </a:rPr>
              <a:t>DOCUMENTOS DO PROCESSO SELETIVO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A504E"/>
              </a:solidFill>
              <a:effectLst/>
              <a:uLnTx/>
              <a:uFillTx/>
              <a:latin typeface="Bebas Neue Bold" panose="020B0606020202050201" charset="0"/>
              <a:ea typeface="+mn-ea"/>
              <a:cs typeface="Bebas Neue Regular"/>
            </a:endParaRPr>
          </a:p>
        </p:txBody>
      </p:sp>
      <p:graphicFrame>
        <p:nvGraphicFramePr>
          <p:cNvPr id="11" name="Tabela 10">
            <a:extLst>
              <a:ext uri="{FF2B5EF4-FFF2-40B4-BE49-F238E27FC236}">
                <a16:creationId xmlns:a16="http://schemas.microsoft.com/office/drawing/2014/main" id="{F194FECD-E1B5-D174-95F0-098211261E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5573157"/>
              </p:ext>
            </p:extLst>
          </p:nvPr>
        </p:nvGraphicFramePr>
        <p:xfrm>
          <a:off x="495300" y="729700"/>
          <a:ext cx="8280400" cy="58166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602349">
                  <a:extLst>
                    <a:ext uri="{9D8B030D-6E8A-4147-A177-3AD203B41FA5}">
                      <a16:colId xmlns:a16="http://schemas.microsoft.com/office/drawing/2014/main" val="3751143535"/>
                    </a:ext>
                  </a:extLst>
                </a:gridCol>
                <a:gridCol w="4678051">
                  <a:extLst>
                    <a:ext uri="{9D8B030D-6E8A-4147-A177-3AD203B41FA5}">
                      <a16:colId xmlns:a16="http://schemas.microsoft.com/office/drawing/2014/main" val="19804963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BR" sz="1500" dirty="0">
                          <a:latin typeface="Bahnschrift" panose="020B0502040204020203" pitchFamily="34" charset="0"/>
                        </a:rPr>
                        <a:t>Documento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500" dirty="0">
                          <a:latin typeface="Bahnschrift" panose="020B0502040204020203" pitchFamily="34" charset="0"/>
                        </a:rPr>
                        <a:t>Descrição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55889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500" dirty="0">
                          <a:latin typeface="Bahnschrift" panose="020B0502040204020203" pitchFamily="34" charset="0"/>
                        </a:rPr>
                        <a:t>Edital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500" dirty="0">
                          <a:latin typeface="Bahnschrift" panose="020B0502040204020203" pitchFamily="34" charset="0"/>
                        </a:rPr>
                        <a:t>Regras gerais da seleção pública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4157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500" b="0" i="0" kern="1200" dirty="0">
                          <a:solidFill>
                            <a:schemeClr val="dk1"/>
                          </a:solidFill>
                          <a:effectLst/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Anexo 1 - Especificações Técnicas do Desafio Tecnológico</a:t>
                      </a:r>
                      <a:endParaRPr lang="pt-BR" sz="1500" dirty="0">
                        <a:latin typeface="Bahnschrif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500" dirty="0">
                          <a:latin typeface="Bahnschrift" panose="020B0502040204020203" pitchFamily="34" charset="0"/>
                        </a:rPr>
                        <a:t>Especificações técnicas para o projeto a ser apoiado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5569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500" b="0" i="0" kern="1200" dirty="0">
                          <a:solidFill>
                            <a:schemeClr val="dk1"/>
                          </a:solidFill>
                          <a:effectLst/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Anexo 1.1 - Plano de Trabalho Petrobras</a:t>
                      </a:r>
                      <a:endParaRPr lang="pt-BR" sz="1500" dirty="0">
                        <a:latin typeface="Bahnschrif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500" dirty="0">
                          <a:latin typeface="Bahnschrift" panose="020B0502040204020203" pitchFamily="34" charset="0"/>
                        </a:rPr>
                        <a:t>Plano de Trabalho conforme exigido pelo regramento próprio da Petrobras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7743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500" b="0" i="0" kern="1200" dirty="0">
                          <a:solidFill>
                            <a:schemeClr val="dk1"/>
                          </a:solidFill>
                          <a:effectLst/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Anexo 2 – Definição de Nível de Maturidade Tecnológica</a:t>
                      </a:r>
                      <a:endParaRPr lang="pt-BR" sz="1500" dirty="0">
                        <a:latin typeface="Bahnschrif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500" dirty="0">
                          <a:latin typeface="Bahnschrift" panose="020B0502040204020203" pitchFamily="34" charset="0"/>
                        </a:rPr>
                        <a:t>Definição de </a:t>
                      </a:r>
                      <a:r>
                        <a:rPr lang="pt-BR" sz="1500" dirty="0" err="1">
                          <a:latin typeface="Bahnschrift" panose="020B0502040204020203" pitchFamily="34" charset="0"/>
                        </a:rPr>
                        <a:t>TRLs</a:t>
                      </a:r>
                      <a:r>
                        <a:rPr lang="pt-BR" sz="1500" dirty="0">
                          <a:latin typeface="Bahnschrift" panose="020B0502040204020203" pitchFamily="34" charset="0"/>
                        </a:rPr>
                        <a:t> utilizada no Edital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1821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500" b="0" i="0" kern="1200" dirty="0">
                          <a:solidFill>
                            <a:schemeClr val="dk1"/>
                          </a:solidFill>
                          <a:effectLst/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Anexo 3 – Lista de Documentos Para Apresentação</a:t>
                      </a:r>
                      <a:endParaRPr lang="pt-BR" sz="1500" dirty="0">
                        <a:latin typeface="Bahnschrif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500" dirty="0">
                          <a:latin typeface="Bahnschrift" panose="020B0502040204020203" pitchFamily="34" charset="0"/>
                        </a:rPr>
                        <a:t>Listagem dos documentos necessários para apresentação da Proposta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28388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500" b="0" i="0" kern="1200" dirty="0">
                          <a:solidFill>
                            <a:schemeClr val="dk1"/>
                          </a:solidFill>
                          <a:effectLst/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Anexo 4 – Termo de Outorga de Subvenção Econômica Da Finep</a:t>
                      </a:r>
                      <a:endParaRPr lang="pt-BR" sz="1500" dirty="0">
                        <a:latin typeface="Bahnschrif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500" dirty="0">
                          <a:latin typeface="Bahnschrift" panose="020B0502040204020203" pitchFamily="34" charset="0"/>
                        </a:rPr>
                        <a:t>Modelo de Instrumento contratual a ser celebrado entre as beneficiárias e a Finep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4331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500" b="0" i="0" kern="1200" dirty="0">
                          <a:solidFill>
                            <a:schemeClr val="dk1"/>
                          </a:solidFill>
                          <a:effectLst/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Anexo 5 – Termo de Cooperação da Petrobras</a:t>
                      </a:r>
                      <a:endParaRPr lang="pt-BR" sz="1500" dirty="0">
                        <a:latin typeface="Bahnschrif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500" dirty="0">
                          <a:latin typeface="Bahnschrift" panose="020B0502040204020203" pitchFamily="34" charset="0"/>
                        </a:rPr>
                        <a:t>Modelo de Instrumento contratual a ser celebrado entre as beneficiárias e a Petrobras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66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500" b="0" i="0" kern="1200" dirty="0">
                          <a:solidFill>
                            <a:schemeClr val="dk1"/>
                          </a:solidFill>
                          <a:effectLst/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Anexo 6 – Modelo de Declaração de Ações Coletivas</a:t>
                      </a:r>
                      <a:endParaRPr lang="pt-BR" sz="1500" dirty="0">
                        <a:latin typeface="Bahnschrif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500" kern="1200" dirty="0">
                          <a:solidFill>
                            <a:schemeClr val="dk1"/>
                          </a:solidFill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Declaração sobre existência ou inexistência de ações judiciais coletivas envolvendo a proponente (necessário apenas para a contratação)</a:t>
                      </a:r>
                      <a:endParaRPr lang="pt-BR" sz="1500" dirty="0">
                        <a:latin typeface="Bahnschrift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2694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500" b="0" i="0" kern="1200" dirty="0">
                          <a:solidFill>
                            <a:schemeClr val="dk1"/>
                          </a:solidFill>
                          <a:effectLst/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Anexo 7 – Modelo de Declaração Ambiental e Outros Aspectos Regulatórios</a:t>
                      </a:r>
                      <a:endParaRPr lang="pt-BR" sz="1500" dirty="0">
                        <a:latin typeface="Bahnschrif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500" kern="1200" dirty="0">
                          <a:solidFill>
                            <a:schemeClr val="dk1"/>
                          </a:solidFill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Declaração sobre licenciamento ambiental e exigências regulatórias necessárias ao projeto (necessário apenas para a contratação)</a:t>
                      </a:r>
                    </a:p>
                    <a:p>
                      <a:endParaRPr lang="pt-BR" sz="1500" dirty="0">
                        <a:latin typeface="Bahnschrift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1807907"/>
                  </a:ext>
                </a:extLst>
              </a:tr>
            </a:tbl>
          </a:graphicData>
        </a:graphic>
      </p:graphicFrame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6CBA7A83-9E34-5CF8-6FF8-31D5DB4B3D59}"/>
              </a:ext>
            </a:extLst>
          </p:cNvPr>
          <p:cNvSpPr/>
          <p:nvPr/>
        </p:nvSpPr>
        <p:spPr>
          <a:xfrm>
            <a:off x="8809912" y="1991380"/>
            <a:ext cx="2127798" cy="584775"/>
          </a:xfrm>
          <a:prstGeom prst="roundRect">
            <a:avLst/>
          </a:prstGeom>
          <a:noFill/>
          <a:ln>
            <a:solidFill>
              <a:srgbClr val="DD4F0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6574F564-31AA-AB95-4B81-CDB011E0EF96}"/>
              </a:ext>
            </a:extLst>
          </p:cNvPr>
          <p:cNvSpPr txBox="1"/>
          <p:nvPr/>
        </p:nvSpPr>
        <p:spPr>
          <a:xfrm>
            <a:off x="8799156" y="2009914"/>
            <a:ext cx="213661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400" dirty="0">
                <a:solidFill>
                  <a:srgbClr val="DD4F05"/>
                </a:solidFill>
                <a:latin typeface="Bahnschrift" panose="020B0502040204020203" pitchFamily="34" charset="0"/>
              </a:rPr>
              <a:t>A ser apresentado junto com a proposta</a:t>
            </a:r>
          </a:p>
        </p:txBody>
      </p:sp>
      <p:pic>
        <p:nvPicPr>
          <p:cNvPr id="19" name="Imagem 18" descr="Logotipo&#10;&#10;Descrição gerada automaticamente">
            <a:extLst>
              <a:ext uri="{FF2B5EF4-FFF2-40B4-BE49-F238E27FC236}">
                <a16:creationId xmlns:a16="http://schemas.microsoft.com/office/drawing/2014/main" id="{6F05F872-6555-1E9C-B4EF-C1D954F0DB7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64385"/>
          <a:stretch/>
        </p:blipFill>
        <p:spPr>
          <a:xfrm>
            <a:off x="10677851" y="467483"/>
            <a:ext cx="1246915" cy="634844"/>
          </a:xfrm>
          <a:prstGeom prst="rect">
            <a:avLst/>
          </a:prstGeom>
        </p:spPr>
      </p:pic>
      <p:pic>
        <p:nvPicPr>
          <p:cNvPr id="20" name="Picture 2">
            <a:extLst>
              <a:ext uri="{FF2B5EF4-FFF2-40B4-BE49-F238E27FC236}">
                <a16:creationId xmlns:a16="http://schemas.microsoft.com/office/drawing/2014/main" id="{652342EF-82F0-EF36-F35B-5A29549C4A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7294" y="395599"/>
            <a:ext cx="1018360" cy="602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4531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72CCE5-DB20-311F-1135-A382A33178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3">
            <a:extLst>
              <a:ext uri="{FF2B5EF4-FFF2-40B4-BE49-F238E27FC236}">
                <a16:creationId xmlns:a16="http://schemas.microsoft.com/office/drawing/2014/main" id="{D2D13107-FD62-C2B1-6D41-DFAE112080F6}"/>
              </a:ext>
            </a:extLst>
          </p:cNvPr>
          <p:cNvSpPr txBox="1"/>
          <p:nvPr/>
        </p:nvSpPr>
        <p:spPr>
          <a:xfrm>
            <a:off x="0" y="144925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5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srgbClr val="0A504E"/>
                </a:solidFill>
                <a:effectLst/>
                <a:uLnTx/>
                <a:uFillTx/>
                <a:latin typeface="Bebas Neue Bold" panose="020B0606020202050201" charset="0"/>
                <a:ea typeface="+mn-ea"/>
                <a:cs typeface="Bebas Neue Regular"/>
              </a:rPr>
              <a:t>DOCUMENTOS DO PROCESSO SELETIVO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A504E"/>
              </a:solidFill>
              <a:effectLst/>
              <a:uLnTx/>
              <a:uFillTx/>
              <a:latin typeface="Bebas Neue Bold" panose="020B0606020202050201" charset="0"/>
              <a:ea typeface="+mn-ea"/>
              <a:cs typeface="Bebas Neue Regular"/>
            </a:endParaRPr>
          </a:p>
        </p:txBody>
      </p:sp>
      <p:graphicFrame>
        <p:nvGraphicFramePr>
          <p:cNvPr id="11" name="Tabela 10">
            <a:extLst>
              <a:ext uri="{FF2B5EF4-FFF2-40B4-BE49-F238E27FC236}">
                <a16:creationId xmlns:a16="http://schemas.microsoft.com/office/drawing/2014/main" id="{D0DFD45B-C7C0-16D9-CF90-DB1F381CAD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8235500"/>
              </p:ext>
            </p:extLst>
          </p:nvPr>
        </p:nvGraphicFramePr>
        <p:xfrm>
          <a:off x="479425" y="728663"/>
          <a:ext cx="8280400" cy="60401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437204">
                  <a:extLst>
                    <a:ext uri="{9D8B030D-6E8A-4147-A177-3AD203B41FA5}">
                      <a16:colId xmlns:a16="http://schemas.microsoft.com/office/drawing/2014/main" val="3751143535"/>
                    </a:ext>
                  </a:extLst>
                </a:gridCol>
                <a:gridCol w="4843196">
                  <a:extLst>
                    <a:ext uri="{9D8B030D-6E8A-4147-A177-3AD203B41FA5}">
                      <a16:colId xmlns:a16="http://schemas.microsoft.com/office/drawing/2014/main" val="19804963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BR" sz="1500" dirty="0">
                          <a:latin typeface="Bahnschrift" panose="020B0502040204020203" pitchFamily="34" charset="0"/>
                        </a:rPr>
                        <a:t>Documento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500" dirty="0">
                          <a:latin typeface="Bahnschrift" panose="020B0502040204020203" pitchFamily="34" charset="0"/>
                        </a:rPr>
                        <a:t>Descrição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55889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500" b="0" i="0" kern="1200" dirty="0">
                          <a:solidFill>
                            <a:schemeClr val="dk1"/>
                          </a:solidFill>
                          <a:effectLst/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Anexo 8 – Planilha Para Aferição do Índice De Nacionalização do </a:t>
                      </a:r>
                      <a:r>
                        <a:rPr lang="pt-BR" sz="1500" b="0" i="0" kern="1200" dirty="0" err="1">
                          <a:solidFill>
                            <a:schemeClr val="dk1"/>
                          </a:solidFill>
                          <a:effectLst/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Eletrolisador</a:t>
                      </a:r>
                      <a:endParaRPr lang="pt-BR" sz="1500" dirty="0">
                        <a:latin typeface="Bahnschrif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500" kern="1200" dirty="0">
                          <a:solidFill>
                            <a:schemeClr val="dk1"/>
                          </a:solidFill>
                          <a:effectLst/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Planilha para cálculo do índice de nacionalização dos componentes do módulo Stack</a:t>
                      </a:r>
                      <a:endParaRPr lang="pt-BR" sz="1500" dirty="0">
                        <a:latin typeface="Bahnschrift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4157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500" b="0" i="0" kern="1200" dirty="0">
                          <a:solidFill>
                            <a:schemeClr val="dk1"/>
                          </a:solidFill>
                          <a:effectLst/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Anexo 9 – Planilha Para Cálculo do Custo Nivelado Do Hidrogênio</a:t>
                      </a:r>
                      <a:endParaRPr lang="pt-BR" sz="1500" dirty="0">
                        <a:latin typeface="Bahnschrif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500" kern="1200" dirty="0">
                          <a:solidFill>
                            <a:schemeClr val="dk1"/>
                          </a:solidFill>
                          <a:effectLst/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Planilha para cálculo do Custo Nivelado do Hidrogênio (LCOH), com premissas, custos e parâmetros técnicos do </a:t>
                      </a:r>
                      <a:r>
                        <a:rPr lang="pt-BR" sz="1500" kern="1200" dirty="0" err="1">
                          <a:solidFill>
                            <a:schemeClr val="dk1"/>
                          </a:solidFill>
                          <a:effectLst/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eletrolisador</a:t>
                      </a:r>
                      <a:endParaRPr lang="pt-BR" sz="1500" dirty="0">
                        <a:latin typeface="Bahnschrift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5569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500" b="0" i="0" kern="1200" dirty="0">
                          <a:solidFill>
                            <a:schemeClr val="dk1"/>
                          </a:solidFill>
                          <a:effectLst/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Anexo 10 – Modelo de Carta de Manifestação de Interesse – Aquisição do Sistema</a:t>
                      </a:r>
                      <a:endParaRPr lang="pt-BR" sz="1500" dirty="0">
                        <a:latin typeface="Bahnschrif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500" kern="1200" dirty="0">
                          <a:solidFill>
                            <a:schemeClr val="dk1"/>
                          </a:solidFill>
                          <a:effectLst/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Modelo de carta de potenciais empresas interessadas na aquisição do </a:t>
                      </a:r>
                      <a:r>
                        <a:rPr lang="pt-BR" sz="1500" kern="1200" dirty="0" err="1">
                          <a:solidFill>
                            <a:schemeClr val="dk1"/>
                          </a:solidFill>
                          <a:effectLst/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eletrolisador</a:t>
                      </a:r>
                      <a:r>
                        <a:rPr lang="pt-BR" sz="1500" kern="1200" dirty="0">
                          <a:solidFill>
                            <a:schemeClr val="dk1"/>
                          </a:solidFill>
                          <a:effectLst/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 a ser desenvolvido</a:t>
                      </a:r>
                      <a:endParaRPr lang="pt-BR" sz="1500" dirty="0">
                        <a:latin typeface="Bahnschrift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7743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500" b="0" i="0" kern="1200" dirty="0">
                          <a:solidFill>
                            <a:schemeClr val="dk1"/>
                          </a:solidFill>
                          <a:effectLst/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Anexo 11 – Modelo de Carta De Manifestação de Interesse – Demonstração do Sistema</a:t>
                      </a:r>
                      <a:endParaRPr lang="pt-BR" sz="1500" dirty="0">
                        <a:latin typeface="Bahnschrif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500" kern="1200" dirty="0">
                          <a:solidFill>
                            <a:schemeClr val="dk1"/>
                          </a:solidFill>
                          <a:effectLst/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Modelo de carta de interesse na oferta de instalação para demonstração do </a:t>
                      </a:r>
                      <a:r>
                        <a:rPr lang="pt-BR" sz="1500" kern="1200" dirty="0" err="1">
                          <a:solidFill>
                            <a:schemeClr val="dk1"/>
                          </a:solidFill>
                          <a:effectLst/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eletrolisador</a:t>
                      </a:r>
                      <a:r>
                        <a:rPr lang="pt-BR" sz="1500" kern="1200" dirty="0">
                          <a:solidFill>
                            <a:schemeClr val="dk1"/>
                          </a:solidFill>
                          <a:effectLst/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endParaRPr lang="pt-BR" sz="1500" dirty="0">
                        <a:latin typeface="Bahnschrift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1821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500" b="0" i="0" kern="1200" dirty="0">
                          <a:solidFill>
                            <a:schemeClr val="dk1"/>
                          </a:solidFill>
                          <a:effectLst/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Anexo 12 – Modelo de Negócios</a:t>
                      </a:r>
                      <a:endParaRPr lang="pt-BR" sz="1500" dirty="0">
                        <a:latin typeface="Bahnschrif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500" kern="1200" dirty="0">
                          <a:solidFill>
                            <a:schemeClr val="dk1"/>
                          </a:solidFill>
                          <a:effectLst/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Estrutura para descrição do Modelo de Negócio – estimativa de produção, precificação, mercado-alvo, planejamento da inserção do produto no mercado, Business Model Canvas</a:t>
                      </a:r>
                      <a:endParaRPr lang="pt-BR" sz="1500" dirty="0">
                        <a:latin typeface="Bahnschrift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283886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pt-BR" sz="1500" b="0" i="0" kern="1200" dirty="0">
                          <a:solidFill>
                            <a:schemeClr val="dk1"/>
                          </a:solidFill>
                          <a:effectLst/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Anexo 13 – Manual de Gestão De Projetos de </a:t>
                      </a:r>
                      <a:r>
                        <a:rPr lang="pt-BR" sz="1500" b="0" i="0" kern="1200" dirty="0" err="1">
                          <a:solidFill>
                            <a:schemeClr val="dk1"/>
                          </a:solidFill>
                          <a:effectLst/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Pd&amp;I</a:t>
                      </a:r>
                      <a:r>
                        <a:rPr lang="pt-BR" sz="1500" b="0" i="0" kern="1200" dirty="0">
                          <a:solidFill>
                            <a:schemeClr val="dk1"/>
                          </a:solidFill>
                          <a:effectLst/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 Da Petrobras</a:t>
                      </a:r>
                      <a:endParaRPr lang="pt-BR" sz="1500" dirty="0">
                        <a:latin typeface="Bahnschrif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500" kern="1200" dirty="0">
                          <a:solidFill>
                            <a:schemeClr val="dk1"/>
                          </a:solidFill>
                          <a:effectLst/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Manual com diretrizes para elaboração, execução e acompanhamento de projetos de PD&amp;I com a Petrobras</a:t>
                      </a:r>
                      <a:endParaRPr lang="pt-BR" sz="1500" dirty="0">
                        <a:latin typeface="Bahnschrift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4331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500" b="0" i="0" kern="1200" dirty="0">
                          <a:solidFill>
                            <a:schemeClr val="dk1"/>
                          </a:solidFill>
                          <a:effectLst/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Anexo 14 – Declaração Unificada</a:t>
                      </a:r>
                      <a:endParaRPr lang="pt-BR" sz="1500" dirty="0">
                        <a:latin typeface="Bahnschrif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500" kern="1200" dirty="0">
                          <a:solidFill>
                            <a:schemeClr val="dk1"/>
                          </a:solidFill>
                          <a:effectLst/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Declaração de conformidade legal, ética e anticorrupção para celebração de termo de cooperação com a Petrobras</a:t>
                      </a:r>
                      <a:endParaRPr lang="pt-BR" sz="1500" dirty="0">
                        <a:latin typeface="Bahnschrift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66226"/>
                  </a:ext>
                </a:extLst>
              </a:tr>
            </a:tbl>
          </a:graphicData>
        </a:graphic>
      </p:graphicFrame>
      <p:sp>
        <p:nvSpPr>
          <p:cNvPr id="16" name="Retângulo: Cantos Arredondados 15">
            <a:extLst>
              <a:ext uri="{FF2B5EF4-FFF2-40B4-BE49-F238E27FC236}">
                <a16:creationId xmlns:a16="http://schemas.microsoft.com/office/drawing/2014/main" id="{347B3E6F-B5F3-1775-BDB2-1870741F6F7C}"/>
              </a:ext>
            </a:extLst>
          </p:cNvPr>
          <p:cNvSpPr/>
          <p:nvPr/>
        </p:nvSpPr>
        <p:spPr>
          <a:xfrm>
            <a:off x="8809912" y="1191280"/>
            <a:ext cx="2127798" cy="584775"/>
          </a:xfrm>
          <a:prstGeom prst="roundRect">
            <a:avLst/>
          </a:prstGeom>
          <a:noFill/>
          <a:ln>
            <a:solidFill>
              <a:srgbClr val="DD4F0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6562BB49-5055-062F-A15A-E822FD79F190}"/>
              </a:ext>
            </a:extLst>
          </p:cNvPr>
          <p:cNvSpPr txBox="1"/>
          <p:nvPr/>
        </p:nvSpPr>
        <p:spPr>
          <a:xfrm>
            <a:off x="8799156" y="1209814"/>
            <a:ext cx="213661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400" dirty="0">
                <a:solidFill>
                  <a:srgbClr val="DD4F05"/>
                </a:solidFill>
                <a:latin typeface="Bahnschrift" panose="020B0502040204020203" pitchFamily="34" charset="0"/>
              </a:rPr>
              <a:t>A ser apresentado junto com a proposta</a:t>
            </a:r>
          </a:p>
        </p:txBody>
      </p:sp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EAB16408-60DB-A493-64A5-FB811B2E8330}"/>
              </a:ext>
            </a:extLst>
          </p:cNvPr>
          <p:cNvSpPr/>
          <p:nvPr/>
        </p:nvSpPr>
        <p:spPr>
          <a:xfrm>
            <a:off x="8809912" y="1940580"/>
            <a:ext cx="2127798" cy="584775"/>
          </a:xfrm>
          <a:prstGeom prst="roundRect">
            <a:avLst/>
          </a:prstGeom>
          <a:noFill/>
          <a:ln>
            <a:solidFill>
              <a:srgbClr val="DD4F0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A78F0BFF-015B-2F4E-C5E9-A186B1C1F00F}"/>
              </a:ext>
            </a:extLst>
          </p:cNvPr>
          <p:cNvSpPr txBox="1"/>
          <p:nvPr/>
        </p:nvSpPr>
        <p:spPr>
          <a:xfrm>
            <a:off x="8799156" y="1959114"/>
            <a:ext cx="213661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400" b="0" i="0" kern="1200" dirty="0">
                <a:solidFill>
                  <a:srgbClr val="DD4F05"/>
                </a:solidFill>
                <a:effectLst/>
                <a:latin typeface="Bahnschrift" panose="020B0502040204020203" pitchFamily="34" charset="0"/>
                <a:ea typeface="+mn-ea"/>
                <a:cs typeface="+mn-cs"/>
              </a:rPr>
              <a:t>A ser apresentado junto com a proposta</a:t>
            </a:r>
            <a:endParaRPr lang="pt-BR" sz="1400" dirty="0">
              <a:solidFill>
                <a:srgbClr val="DD4F05"/>
              </a:solidFill>
              <a:latin typeface="Bahnschrift" panose="020B0502040204020203" pitchFamily="34" charset="0"/>
            </a:endParaRPr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BACC4CB1-8F1D-79BB-E60B-3D35ACA21BDB}"/>
              </a:ext>
            </a:extLst>
          </p:cNvPr>
          <p:cNvSpPr/>
          <p:nvPr/>
        </p:nvSpPr>
        <p:spPr>
          <a:xfrm>
            <a:off x="8809912" y="2727980"/>
            <a:ext cx="2127798" cy="584775"/>
          </a:xfrm>
          <a:prstGeom prst="roundRect">
            <a:avLst/>
          </a:prstGeom>
          <a:noFill/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9FA49FB3-5382-D3E9-1CB6-3DCBADAD88DB}"/>
              </a:ext>
            </a:extLst>
          </p:cNvPr>
          <p:cNvSpPr txBox="1"/>
          <p:nvPr/>
        </p:nvSpPr>
        <p:spPr>
          <a:xfrm>
            <a:off x="8799157" y="2746514"/>
            <a:ext cx="212779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400" b="0" i="0" kern="1200" dirty="0">
                <a:solidFill>
                  <a:schemeClr val="accent3">
                    <a:lumMod val="75000"/>
                  </a:schemeClr>
                </a:solidFill>
                <a:effectLst/>
                <a:latin typeface="Bahnschrift" panose="020B0502040204020203" pitchFamily="34" charset="0"/>
                <a:ea typeface="+mn-ea"/>
                <a:cs typeface="+mn-cs"/>
              </a:rPr>
              <a:t>Opcional – Pode ser enviado com a proposta</a:t>
            </a:r>
            <a:endParaRPr lang="pt-BR" sz="1400" dirty="0">
              <a:solidFill>
                <a:schemeClr val="accent3">
                  <a:lumMod val="75000"/>
                </a:schemeClr>
              </a:solidFill>
              <a:latin typeface="Bahnschrift" panose="020B0502040204020203" pitchFamily="34" charset="0"/>
            </a:endParaRP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134BB1D7-6EF3-5BDF-C4D3-677CCF456BD4}"/>
              </a:ext>
            </a:extLst>
          </p:cNvPr>
          <p:cNvSpPr/>
          <p:nvPr/>
        </p:nvSpPr>
        <p:spPr>
          <a:xfrm>
            <a:off x="8809912" y="3502680"/>
            <a:ext cx="2127798" cy="584775"/>
          </a:xfrm>
          <a:prstGeom prst="roundRect">
            <a:avLst/>
          </a:prstGeom>
          <a:noFill/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CEDDCC71-84F5-F1FF-62EA-54C2E2D100A2}"/>
              </a:ext>
            </a:extLst>
          </p:cNvPr>
          <p:cNvSpPr txBox="1"/>
          <p:nvPr/>
        </p:nvSpPr>
        <p:spPr>
          <a:xfrm>
            <a:off x="8799157" y="3521214"/>
            <a:ext cx="212779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400" b="0" i="0" kern="1200" dirty="0">
                <a:solidFill>
                  <a:schemeClr val="accent3">
                    <a:lumMod val="75000"/>
                  </a:schemeClr>
                </a:solidFill>
                <a:effectLst/>
                <a:latin typeface="Bahnschrift" panose="020B0502040204020203" pitchFamily="34" charset="0"/>
                <a:ea typeface="+mn-ea"/>
                <a:cs typeface="+mn-cs"/>
              </a:rPr>
              <a:t>Opcional – Pode ser enviado com a proposta</a:t>
            </a:r>
            <a:endParaRPr lang="pt-BR" sz="1400" dirty="0">
              <a:solidFill>
                <a:schemeClr val="accent3">
                  <a:lumMod val="75000"/>
                </a:schemeClr>
              </a:solidFill>
              <a:latin typeface="Bahnschrift" panose="020B0502040204020203" pitchFamily="34" charset="0"/>
            </a:endParaRPr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615EDCFE-1C4A-2599-8F37-E5174C234457}"/>
              </a:ext>
            </a:extLst>
          </p:cNvPr>
          <p:cNvSpPr/>
          <p:nvPr/>
        </p:nvSpPr>
        <p:spPr>
          <a:xfrm>
            <a:off x="8797212" y="4366280"/>
            <a:ext cx="2127798" cy="584775"/>
          </a:xfrm>
          <a:prstGeom prst="roundRect">
            <a:avLst/>
          </a:prstGeom>
          <a:noFill/>
          <a:ln>
            <a:solidFill>
              <a:srgbClr val="DD4F0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4A88AB17-DD5F-742E-86E6-F4667C4DD453}"/>
              </a:ext>
            </a:extLst>
          </p:cNvPr>
          <p:cNvSpPr txBox="1"/>
          <p:nvPr/>
        </p:nvSpPr>
        <p:spPr>
          <a:xfrm>
            <a:off x="8786456" y="4384814"/>
            <a:ext cx="213661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400" b="0" i="0" kern="1200" dirty="0">
                <a:solidFill>
                  <a:srgbClr val="DD4F05"/>
                </a:solidFill>
                <a:effectLst/>
                <a:latin typeface="Bahnschrift" panose="020B0502040204020203" pitchFamily="34" charset="0"/>
                <a:ea typeface="+mn-ea"/>
                <a:cs typeface="+mn-cs"/>
              </a:rPr>
              <a:t>A ser apresentado junto com a proposta</a:t>
            </a:r>
            <a:endParaRPr lang="pt-BR" sz="1400" dirty="0">
              <a:solidFill>
                <a:srgbClr val="DD4F05"/>
              </a:solidFill>
              <a:latin typeface="Bahnschrift" panose="020B0502040204020203" pitchFamily="34" charset="0"/>
            </a:endParaRPr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F864B69C-1DD1-3A82-E663-B2F165B23FAA}"/>
              </a:ext>
            </a:extLst>
          </p:cNvPr>
          <p:cNvSpPr/>
          <p:nvPr/>
        </p:nvSpPr>
        <p:spPr>
          <a:xfrm>
            <a:off x="8797212" y="6271280"/>
            <a:ext cx="2127798" cy="584775"/>
          </a:xfrm>
          <a:prstGeom prst="roundRect">
            <a:avLst/>
          </a:prstGeom>
          <a:noFill/>
          <a:ln>
            <a:solidFill>
              <a:srgbClr val="DD4F0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1D26B36D-B37B-7363-B176-818497756EA8}"/>
              </a:ext>
            </a:extLst>
          </p:cNvPr>
          <p:cNvSpPr txBox="1"/>
          <p:nvPr/>
        </p:nvSpPr>
        <p:spPr>
          <a:xfrm>
            <a:off x="8786456" y="6289814"/>
            <a:ext cx="213661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400" b="0" i="0" kern="1200" dirty="0">
                <a:solidFill>
                  <a:srgbClr val="DD4F05"/>
                </a:solidFill>
                <a:effectLst/>
                <a:latin typeface="Bahnschrift" panose="020B0502040204020203" pitchFamily="34" charset="0"/>
                <a:ea typeface="+mn-ea"/>
                <a:cs typeface="+mn-cs"/>
              </a:rPr>
              <a:t>A ser apresentado junto com a proposta</a:t>
            </a:r>
            <a:endParaRPr lang="pt-BR" sz="1400" dirty="0">
              <a:solidFill>
                <a:srgbClr val="DD4F05"/>
              </a:solidFill>
              <a:latin typeface="Bahnschrift" panose="020B0502040204020203" pitchFamily="34" charset="0"/>
            </a:endParaRPr>
          </a:p>
        </p:txBody>
      </p:sp>
      <p:pic>
        <p:nvPicPr>
          <p:cNvPr id="13" name="Imagem 12" descr="Logotipo&#10;&#10;Descrição gerada automaticamente">
            <a:extLst>
              <a:ext uri="{FF2B5EF4-FFF2-40B4-BE49-F238E27FC236}">
                <a16:creationId xmlns:a16="http://schemas.microsoft.com/office/drawing/2014/main" id="{8D575859-FE5A-30A0-C23D-474A2900B00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64385"/>
          <a:stretch/>
        </p:blipFill>
        <p:spPr>
          <a:xfrm>
            <a:off x="10677851" y="467483"/>
            <a:ext cx="1246915" cy="634844"/>
          </a:xfrm>
          <a:prstGeom prst="rect">
            <a:avLst/>
          </a:prstGeom>
        </p:spPr>
      </p:pic>
      <p:pic>
        <p:nvPicPr>
          <p:cNvPr id="14" name="Picture 2">
            <a:extLst>
              <a:ext uri="{FF2B5EF4-FFF2-40B4-BE49-F238E27FC236}">
                <a16:creationId xmlns:a16="http://schemas.microsoft.com/office/drawing/2014/main" id="{E79F57D4-F182-FA9E-9EAB-0F7AEF2744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7294" y="395599"/>
            <a:ext cx="1018360" cy="602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05685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08BB3C-16EB-F3FB-36A6-07BE6E3FCC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ângulo 14">
            <a:extLst>
              <a:ext uri="{FF2B5EF4-FFF2-40B4-BE49-F238E27FC236}">
                <a16:creationId xmlns:a16="http://schemas.microsoft.com/office/drawing/2014/main" id="{330F81F9-ECCA-59EA-F427-1E5546BAC239}"/>
              </a:ext>
            </a:extLst>
          </p:cNvPr>
          <p:cNvSpPr/>
          <p:nvPr/>
        </p:nvSpPr>
        <p:spPr>
          <a:xfrm>
            <a:off x="6311901" y="3702398"/>
            <a:ext cx="4559300" cy="234000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pt-B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A5BBA29A-49E7-826D-35B5-EC5247D59420}"/>
              </a:ext>
            </a:extLst>
          </p:cNvPr>
          <p:cNvSpPr/>
          <p:nvPr/>
        </p:nvSpPr>
        <p:spPr>
          <a:xfrm>
            <a:off x="392383" y="909217"/>
            <a:ext cx="8613232" cy="1385526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pt-B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7" name="TextBox 3">
            <a:extLst>
              <a:ext uri="{FF2B5EF4-FFF2-40B4-BE49-F238E27FC236}">
                <a16:creationId xmlns:a16="http://schemas.microsoft.com/office/drawing/2014/main" id="{33047ADC-9217-C786-F680-707890CCFAA3}"/>
              </a:ext>
            </a:extLst>
          </p:cNvPr>
          <p:cNvSpPr txBox="1"/>
          <p:nvPr/>
        </p:nvSpPr>
        <p:spPr>
          <a:xfrm>
            <a:off x="0" y="144925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5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pt-BR" sz="3200" dirty="0">
                <a:solidFill>
                  <a:srgbClr val="0A504E"/>
                </a:solidFill>
                <a:latin typeface="Bebas Neue Bold" panose="020B0606020202050201" charset="0"/>
                <a:cs typeface="Bebas Neue Regular"/>
              </a:rPr>
              <a:t>ÍNDICE DE NACIONALIZAÇÃO DO ELETROLISADOR – ANEXO 8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A504E"/>
              </a:solidFill>
              <a:effectLst/>
              <a:uLnTx/>
              <a:uFillTx/>
              <a:latin typeface="Bebas Neue Bold" panose="020B0606020202050201" charset="0"/>
              <a:ea typeface="+mn-ea"/>
              <a:cs typeface="Bebas Neue Regular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69D4D29B-FB63-3257-FCE4-1B561E6401D7}"/>
              </a:ext>
            </a:extLst>
          </p:cNvPr>
          <p:cNvSpPr txBox="1"/>
          <p:nvPr/>
        </p:nvSpPr>
        <p:spPr>
          <a:xfrm>
            <a:off x="542854" y="935052"/>
            <a:ext cx="8372545" cy="1354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pt-BR" b="1" dirty="0">
                <a:solidFill>
                  <a:srgbClr val="006666"/>
                </a:solidFill>
                <a:latin typeface="Bahnschrift" panose="020B0502040204020203" pitchFamily="34" charset="0"/>
              </a:rPr>
              <a:t>Exigência do índice de nacionalização do </a:t>
            </a:r>
            <a:r>
              <a:rPr lang="pt-BR" b="1" dirty="0" err="1">
                <a:solidFill>
                  <a:srgbClr val="006666"/>
                </a:solidFill>
                <a:latin typeface="Bahnschrift" panose="020B0502040204020203" pitchFamily="34" charset="0"/>
              </a:rPr>
              <a:t>Eletrolisador</a:t>
            </a:r>
            <a:r>
              <a:rPr lang="pt-BR" b="1" dirty="0">
                <a:solidFill>
                  <a:srgbClr val="006666"/>
                </a:solidFill>
                <a:latin typeface="Bahnschrift" panose="020B0502040204020203" pitchFamily="34" charset="0"/>
              </a:rPr>
              <a:t>: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pt-BR" dirty="0">
                <a:solidFill>
                  <a:srgbClr val="006666"/>
                </a:solidFill>
                <a:latin typeface="Bahnschrift" panose="020B0502040204020203" pitchFamily="34" charset="0"/>
              </a:rPr>
              <a:t>- Será exigido que, no mínimo, </a:t>
            </a:r>
            <a:r>
              <a:rPr lang="pt-BR" u="sng" dirty="0">
                <a:solidFill>
                  <a:srgbClr val="006666"/>
                </a:solidFill>
                <a:latin typeface="Bahnschrift" panose="020B0502040204020203" pitchFamily="34" charset="0"/>
              </a:rPr>
              <a:t>50% do valor total do produto final</a:t>
            </a:r>
            <a:r>
              <a:rPr lang="pt-BR" dirty="0">
                <a:solidFill>
                  <a:srgbClr val="006666"/>
                </a:solidFill>
                <a:latin typeface="Bahnschrift" panose="020B0502040204020203" pitchFamily="34" charset="0"/>
              </a:rPr>
              <a:t> (a ser produzido após o desenvolvimento do projeto) </a:t>
            </a:r>
            <a:r>
              <a:rPr lang="pt-BR" u="sng" dirty="0">
                <a:solidFill>
                  <a:srgbClr val="006666"/>
                </a:solidFill>
                <a:latin typeface="Bahnschrift" panose="020B0502040204020203" pitchFamily="34" charset="0"/>
              </a:rPr>
              <a:t>seja composto por componentes fabricados no Brasil</a:t>
            </a:r>
            <a:r>
              <a:rPr lang="pt-BR" dirty="0">
                <a:solidFill>
                  <a:srgbClr val="006666"/>
                </a:solidFill>
                <a:latin typeface="Bahnschrift" panose="020B0502040204020203" pitchFamily="34" charset="0"/>
              </a:rPr>
              <a:t> (item 2.4 do Edital)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8F1738FC-1E13-642D-59E4-2121954DA26C}"/>
              </a:ext>
            </a:extLst>
          </p:cNvPr>
          <p:cNvSpPr txBox="1"/>
          <p:nvPr/>
        </p:nvSpPr>
        <p:spPr>
          <a:xfrm>
            <a:off x="455353" y="2853870"/>
            <a:ext cx="10923847" cy="3733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pt-BR" b="1" dirty="0">
                <a:solidFill>
                  <a:srgbClr val="006666"/>
                </a:solidFill>
                <a:latin typeface="Bahnschrift" panose="020B0502040204020203" pitchFamily="34" charset="0"/>
              </a:rPr>
              <a:t>Anexo 8 – Planilha para Aferição do Índice de Nacionalização do </a:t>
            </a:r>
            <a:r>
              <a:rPr lang="pt-BR" b="1" dirty="0" err="1">
                <a:solidFill>
                  <a:srgbClr val="006666"/>
                </a:solidFill>
                <a:latin typeface="Bahnschrift" panose="020B0502040204020203" pitchFamily="34" charset="0"/>
              </a:rPr>
              <a:t>Eletrolisador</a:t>
            </a:r>
            <a:r>
              <a:rPr lang="pt-BR" b="1" dirty="0">
                <a:solidFill>
                  <a:srgbClr val="006666"/>
                </a:solidFill>
                <a:latin typeface="Bahnschrift" panose="020B0502040204020203" pitchFamily="34" charset="0"/>
              </a:rPr>
              <a:t>:</a:t>
            </a:r>
          </a:p>
          <a:p>
            <a:pPr lvl="1" algn="just">
              <a:spcBef>
                <a:spcPts val="600"/>
              </a:spcBef>
              <a:spcAft>
                <a:spcPts val="600"/>
              </a:spcAft>
            </a:pPr>
            <a:endParaRPr lang="pt-BR" dirty="0">
              <a:solidFill>
                <a:srgbClr val="006666"/>
              </a:solidFill>
              <a:latin typeface="Bahnschrift" panose="020B0502040204020203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80E5191E-F74D-BA14-A260-FAF73F1721F4}"/>
              </a:ext>
            </a:extLst>
          </p:cNvPr>
          <p:cNvSpPr txBox="1"/>
          <p:nvPr/>
        </p:nvSpPr>
        <p:spPr>
          <a:xfrm>
            <a:off x="417253" y="3283789"/>
            <a:ext cx="5945447" cy="3231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pt-BR" dirty="0">
                <a:solidFill>
                  <a:srgbClr val="006666"/>
                </a:solidFill>
                <a:latin typeface="Bahnschrift" panose="020B0502040204020203" pitchFamily="34" charset="0"/>
              </a:rPr>
              <a:t>Deverão ser elencados os componentes do </a:t>
            </a:r>
            <a:r>
              <a:rPr lang="pt-BR" b="1" dirty="0">
                <a:solidFill>
                  <a:srgbClr val="FF0000"/>
                </a:solidFill>
                <a:latin typeface="Bahnschrift" panose="020B0502040204020203" pitchFamily="34" charset="0"/>
              </a:rPr>
              <a:t>módulo Stack</a:t>
            </a:r>
            <a:r>
              <a:rPr lang="pt-BR" dirty="0">
                <a:solidFill>
                  <a:srgbClr val="006666"/>
                </a:solidFill>
                <a:latin typeface="Bahnschrift" panose="020B0502040204020203" pitchFamily="34" charset="0"/>
              </a:rPr>
              <a:t>, com, dentre outras, as seguintes informações: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006666"/>
                </a:solidFill>
                <a:latin typeface="Bahnschrift" panose="020B0502040204020203" pitchFamily="34" charset="0"/>
              </a:rPr>
              <a:t>Componente:</a:t>
            </a:r>
          </a:p>
          <a:p>
            <a:pPr marL="742950" lvl="1" indent="-28575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u="sng" dirty="0">
                <a:solidFill>
                  <a:srgbClr val="006666"/>
                </a:solidFill>
                <a:latin typeface="Bahnschrift" panose="020B0502040204020203" pitchFamily="34" charset="0"/>
              </a:rPr>
              <a:t>Fornecedor (</a:t>
            </a:r>
            <a:r>
              <a:rPr lang="pt-BR" u="sng" dirty="0" err="1">
                <a:solidFill>
                  <a:srgbClr val="006666"/>
                </a:solidFill>
                <a:latin typeface="Bahnschrift" panose="020B0502040204020203" pitchFamily="34" charset="0"/>
              </a:rPr>
              <a:t>Upstream</a:t>
            </a:r>
            <a:r>
              <a:rPr lang="pt-BR" u="sng" dirty="0">
                <a:solidFill>
                  <a:srgbClr val="006666"/>
                </a:solidFill>
                <a:latin typeface="Bahnschrift" panose="020B0502040204020203" pitchFamily="34" charset="0"/>
              </a:rPr>
              <a:t> e TIER1)</a:t>
            </a:r>
          </a:p>
          <a:p>
            <a:pPr marL="742950" lvl="1" indent="-28575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006666"/>
                </a:solidFill>
                <a:latin typeface="Bahnschrift" panose="020B0502040204020203" pitchFamily="34" charset="0"/>
              </a:rPr>
              <a:t>Potenciais Fornecedores</a:t>
            </a:r>
          </a:p>
          <a:p>
            <a:pPr marL="742950" lvl="1" indent="-28575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006666"/>
                </a:solidFill>
                <a:latin typeface="Bahnschrift" panose="020B0502040204020203" pitchFamily="34" charset="0"/>
              </a:rPr>
              <a:t>Descrição do Item</a:t>
            </a:r>
          </a:p>
          <a:p>
            <a:pPr marL="742950" lvl="1" indent="-28575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006666"/>
                </a:solidFill>
                <a:latin typeface="Bahnschrift" panose="020B0502040204020203" pitchFamily="34" charset="0"/>
              </a:rPr>
              <a:t>Custo Unitário (CIF, em R$)</a:t>
            </a:r>
          </a:p>
          <a:p>
            <a:pPr marL="742950" lvl="1" indent="-28575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006666"/>
                </a:solidFill>
                <a:latin typeface="Bahnschrift" panose="020B0502040204020203" pitchFamily="34" charset="0"/>
              </a:rPr>
              <a:t>Custo Total para a </a:t>
            </a:r>
            <a:r>
              <a:rPr lang="pt-BR" dirty="0" err="1">
                <a:solidFill>
                  <a:srgbClr val="006666"/>
                </a:solidFill>
                <a:latin typeface="Bahnschrift" panose="020B0502040204020203" pitchFamily="34" charset="0"/>
              </a:rPr>
              <a:t>fabr</a:t>
            </a:r>
            <a:r>
              <a:rPr lang="pt-BR" dirty="0">
                <a:solidFill>
                  <a:srgbClr val="006666"/>
                </a:solidFill>
                <a:latin typeface="Bahnschrift" panose="020B0502040204020203" pitchFamily="34" charset="0"/>
              </a:rPr>
              <a:t>. de um Stack(em R$)</a:t>
            </a:r>
          </a:p>
        </p:txBody>
      </p:sp>
      <p:pic>
        <p:nvPicPr>
          <p:cNvPr id="4098" name="Picture 2" descr="Brasil – Wikipédia, a enciclopédia livre">
            <a:extLst>
              <a:ext uri="{FF2B5EF4-FFF2-40B4-BE49-F238E27FC236}">
                <a16:creationId xmlns:a16="http://schemas.microsoft.com/office/drawing/2014/main" id="{CDE2CE59-191B-8562-C1B5-39A92C7EE9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5439" y="819437"/>
            <a:ext cx="2164773" cy="1515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CC4F416B-A7B6-8B75-E898-E284ABD07699}"/>
              </a:ext>
            </a:extLst>
          </p:cNvPr>
          <p:cNvSpPr txBox="1"/>
          <p:nvPr/>
        </p:nvSpPr>
        <p:spPr>
          <a:xfrm>
            <a:off x="6425671" y="3771339"/>
            <a:ext cx="4293130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pt-BR" sz="1400" dirty="0">
                <a:solidFill>
                  <a:srgbClr val="006666"/>
                </a:solidFill>
                <a:latin typeface="Bahnschrift" panose="020B0502040204020203" pitchFamily="34" charset="0"/>
              </a:rPr>
              <a:t>Deverá ser indicado </a:t>
            </a:r>
            <a:r>
              <a:rPr lang="pt-BR" sz="1400" b="1" dirty="0">
                <a:solidFill>
                  <a:srgbClr val="FF0000"/>
                </a:solidFill>
                <a:latin typeface="Bahnschrift" panose="020B0502040204020203" pitchFamily="34" charset="0"/>
              </a:rPr>
              <a:t>por componente </a:t>
            </a:r>
            <a:r>
              <a:rPr lang="pt-BR" sz="1400" dirty="0">
                <a:solidFill>
                  <a:srgbClr val="006666"/>
                </a:solidFill>
                <a:latin typeface="Bahnschrift" panose="020B0502040204020203" pitchFamily="34" charset="0"/>
              </a:rPr>
              <a:t>se é: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rgbClr val="006666"/>
                </a:solidFill>
                <a:latin typeface="Bahnschrift" panose="020B0502040204020203" pitchFamily="34" charset="0"/>
              </a:rPr>
              <a:t>Nacional (100% produzido no Brasil)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rgbClr val="006666"/>
                </a:solidFill>
                <a:latin typeface="Bahnschrift" panose="020B0502040204020203" pitchFamily="34" charset="0"/>
              </a:rPr>
              <a:t>Predominantemente Nacional (há reconhecida capacidade de fornecimento nacional)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rgbClr val="006666"/>
                </a:solidFill>
                <a:latin typeface="Bahnschrift" panose="020B0502040204020203" pitchFamily="34" charset="0"/>
              </a:rPr>
              <a:t>Predominantemente Internacional (fortemente dependente da oferta internacional)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rgbClr val="006666"/>
                </a:solidFill>
                <a:latin typeface="Bahnschrift" panose="020B0502040204020203" pitchFamily="34" charset="0"/>
              </a:rPr>
              <a:t>Internacional (não há produtor nacional)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907DF2B1-213E-362F-486E-163DA5E43DED}"/>
              </a:ext>
            </a:extLst>
          </p:cNvPr>
          <p:cNvSpPr/>
          <p:nvPr/>
        </p:nvSpPr>
        <p:spPr>
          <a:xfrm>
            <a:off x="252683" y="2729259"/>
            <a:ext cx="11685318" cy="3992959"/>
          </a:xfrm>
          <a:prstGeom prst="rect">
            <a:avLst/>
          </a:prstGeom>
          <a:noFill/>
          <a:ln w="28575">
            <a:solidFill>
              <a:schemeClr val="tx2">
                <a:lumMod val="90000"/>
                <a:lumOff val="10000"/>
              </a:schemeClr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pt-B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6" name="Seta: para a Direita Listrada 15">
            <a:extLst>
              <a:ext uri="{FF2B5EF4-FFF2-40B4-BE49-F238E27FC236}">
                <a16:creationId xmlns:a16="http://schemas.microsoft.com/office/drawing/2014/main" id="{82384DB4-D567-F0C1-0A02-B61A15F928C4}"/>
              </a:ext>
            </a:extLst>
          </p:cNvPr>
          <p:cNvSpPr/>
          <p:nvPr/>
        </p:nvSpPr>
        <p:spPr>
          <a:xfrm rot="21147471">
            <a:off x="4560246" y="4362160"/>
            <a:ext cx="1727484" cy="250875"/>
          </a:xfrm>
          <a:prstGeom prst="stripedRightArrow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711545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B0F2E6-D8E4-C7E9-23A2-F4A39C0589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3">
            <a:extLst>
              <a:ext uri="{FF2B5EF4-FFF2-40B4-BE49-F238E27FC236}">
                <a16:creationId xmlns:a16="http://schemas.microsoft.com/office/drawing/2014/main" id="{93E43206-E045-F5C8-6B4D-F4B801883811}"/>
              </a:ext>
            </a:extLst>
          </p:cNvPr>
          <p:cNvSpPr txBox="1"/>
          <p:nvPr/>
        </p:nvSpPr>
        <p:spPr>
          <a:xfrm>
            <a:off x="-233933" y="172876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570">
              <a:spcAft>
                <a:spcPts val="1200"/>
              </a:spcAft>
              <a:defRPr/>
            </a:pPr>
            <a:r>
              <a:rPr lang="pt-BR" sz="3200" dirty="0">
                <a:solidFill>
                  <a:srgbClr val="0A504E"/>
                </a:solidFill>
                <a:latin typeface="Bebas Neue Bold" panose="020B0606020202050201" charset="0"/>
              </a:rPr>
              <a:t>custo nivelado de hidrogênio (LCOH) – ANEXO 9</a:t>
            </a:r>
            <a:endParaRPr lang="en-US" sz="3200" dirty="0">
              <a:solidFill>
                <a:srgbClr val="0A504E"/>
              </a:solidFill>
              <a:latin typeface="Bebas Neue Bold" panose="020B0606020202050201" charset="0"/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53213BC4-7CE7-5333-A807-3C565A426748}"/>
              </a:ext>
            </a:extLst>
          </p:cNvPr>
          <p:cNvSpPr txBox="1"/>
          <p:nvPr/>
        </p:nvSpPr>
        <p:spPr>
          <a:xfrm>
            <a:off x="313110" y="2448436"/>
            <a:ext cx="1145713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600" b="1" i="0" u="none" strike="noStrike" baseline="0" dirty="0">
                <a:solidFill>
                  <a:srgbClr val="006563"/>
                </a:solidFill>
                <a:latin typeface="Petrobras Sans" panose="020B0606020204030204" pitchFamily="34" charset="0"/>
              </a:rPr>
              <a:t>ANEXO 9 - PLANILHA PARA CÁLCULO DO CUSTO NIVELADO DO HIDROGÊNIO</a:t>
            </a:r>
            <a:endParaRPr lang="pt-BR" sz="1600" b="1" dirty="0">
              <a:solidFill>
                <a:srgbClr val="006563"/>
              </a:solidFill>
              <a:latin typeface="Petrobras Sans" panose="020B0606020204030204" pitchFamily="34" charset="0"/>
            </a:endParaRPr>
          </a:p>
        </p:txBody>
      </p:sp>
      <p:sp>
        <p:nvSpPr>
          <p:cNvPr id="14" name="Seta: para a Direita 13">
            <a:extLst>
              <a:ext uri="{FF2B5EF4-FFF2-40B4-BE49-F238E27FC236}">
                <a16:creationId xmlns:a16="http://schemas.microsoft.com/office/drawing/2014/main" id="{8E146B9C-2031-B8CF-8A23-A4228C42D261}"/>
              </a:ext>
            </a:extLst>
          </p:cNvPr>
          <p:cNvSpPr/>
          <p:nvPr/>
        </p:nvSpPr>
        <p:spPr>
          <a:xfrm>
            <a:off x="5575017" y="5321688"/>
            <a:ext cx="1041965" cy="646331"/>
          </a:xfrm>
          <a:prstGeom prst="rightArrow">
            <a:avLst/>
          </a:prstGeom>
          <a:solidFill>
            <a:srgbClr val="0065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0857727F-C962-74C2-BFD3-3F9C172A61CA}"/>
              </a:ext>
            </a:extLst>
          </p:cNvPr>
          <p:cNvSpPr/>
          <p:nvPr/>
        </p:nvSpPr>
        <p:spPr>
          <a:xfrm>
            <a:off x="313110" y="2824197"/>
            <a:ext cx="11457132" cy="3888878"/>
          </a:xfrm>
          <a:prstGeom prst="roundRect">
            <a:avLst>
              <a:gd name="adj" fmla="val 2576"/>
            </a:avLst>
          </a:prstGeom>
          <a:noFill/>
          <a:ln w="28575">
            <a:solidFill>
              <a:schemeClr val="tx2">
                <a:lumMod val="90000"/>
                <a:lumOff val="10000"/>
              </a:schemeClr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pt-B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2C504717-5E13-C230-131F-0ED34E6192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326" y="4663435"/>
            <a:ext cx="3458475" cy="1946167"/>
          </a:xfrm>
          <a:prstGeom prst="rect">
            <a:avLst/>
          </a:prstGeom>
        </p:spPr>
      </p:pic>
      <p:pic>
        <p:nvPicPr>
          <p:cNvPr id="11" name="Picture 4" descr="Imagem gerada">
            <a:extLst>
              <a:ext uri="{FF2B5EF4-FFF2-40B4-BE49-F238E27FC236}">
                <a16:creationId xmlns:a16="http://schemas.microsoft.com/office/drawing/2014/main" id="{87886141-A720-EAA6-11CC-81CD4DC82EC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670" r="1054" b="89592"/>
          <a:stretch>
            <a:fillRect/>
          </a:stretch>
        </p:blipFill>
        <p:spPr bwMode="auto">
          <a:xfrm>
            <a:off x="9138855" y="33732"/>
            <a:ext cx="986589" cy="713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Agrupar 1">
            <a:extLst>
              <a:ext uri="{FF2B5EF4-FFF2-40B4-BE49-F238E27FC236}">
                <a16:creationId xmlns:a16="http://schemas.microsoft.com/office/drawing/2014/main" id="{6196FB0E-0664-0C10-EC18-0E3F442DF90D}"/>
              </a:ext>
            </a:extLst>
          </p:cNvPr>
          <p:cNvGrpSpPr/>
          <p:nvPr/>
        </p:nvGrpSpPr>
        <p:grpSpPr>
          <a:xfrm>
            <a:off x="441347" y="964953"/>
            <a:ext cx="11292799" cy="1446276"/>
            <a:chOff x="441347" y="964953"/>
            <a:chExt cx="11292799" cy="1446276"/>
          </a:xfrm>
        </p:grpSpPr>
        <p:sp>
          <p:nvSpPr>
            <p:cNvPr id="16" name="Retângulo: Cantos Arredondados 15">
              <a:extLst>
                <a:ext uri="{FF2B5EF4-FFF2-40B4-BE49-F238E27FC236}">
                  <a16:creationId xmlns:a16="http://schemas.microsoft.com/office/drawing/2014/main" id="{1CC8332F-B3E9-505A-9A32-390B1AA313F5}"/>
                </a:ext>
              </a:extLst>
            </p:cNvPr>
            <p:cNvSpPr/>
            <p:nvPr/>
          </p:nvSpPr>
          <p:spPr>
            <a:xfrm>
              <a:off x="441347" y="964953"/>
              <a:ext cx="11292799" cy="1336533"/>
            </a:xfrm>
            <a:prstGeom prst="roundRect">
              <a:avLst>
                <a:gd name="adj" fmla="val 5615"/>
              </a:avLst>
            </a:prstGeom>
            <a:solidFill>
              <a:schemeClr val="bg1">
                <a:lumMod val="95000"/>
              </a:schemeClr>
            </a:solidFill>
            <a:ln w="19050">
              <a:solidFill>
                <a:srgbClr val="006666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pt-BR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7" name="CaixaDeTexto 6">
              <a:extLst>
                <a:ext uri="{FF2B5EF4-FFF2-40B4-BE49-F238E27FC236}">
                  <a16:creationId xmlns:a16="http://schemas.microsoft.com/office/drawing/2014/main" id="{DA5AB55C-95B0-B17D-7935-01E2C51278C1}"/>
                </a:ext>
              </a:extLst>
            </p:cNvPr>
            <p:cNvSpPr txBox="1"/>
            <p:nvPr/>
          </p:nvSpPr>
          <p:spPr>
            <a:xfrm>
              <a:off x="2536235" y="1038791"/>
              <a:ext cx="9014346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spcBef>
                  <a:spcPts val="600"/>
                </a:spcBef>
                <a:spcAft>
                  <a:spcPts val="600"/>
                </a:spcAft>
              </a:pPr>
              <a:r>
                <a:rPr lang="pt-BR" sz="2000" b="1" dirty="0">
                  <a:solidFill>
                    <a:srgbClr val="006666"/>
                  </a:solidFill>
                  <a:latin typeface="Petrobras Sans" panose="020B0606020204030204" pitchFamily="34" charset="0"/>
                </a:rPr>
                <a:t>LCOH (</a:t>
              </a:r>
              <a:r>
                <a:rPr lang="pt-BR" sz="2000" b="1" i="1" dirty="0" err="1">
                  <a:solidFill>
                    <a:srgbClr val="006666"/>
                  </a:solidFill>
                  <a:latin typeface="Petrobras Sans" panose="020B0606020204030204" pitchFamily="34" charset="0"/>
                </a:rPr>
                <a:t>Levelized</a:t>
              </a:r>
              <a:r>
                <a:rPr lang="pt-BR" sz="2000" b="1" i="1" dirty="0">
                  <a:solidFill>
                    <a:srgbClr val="006666"/>
                  </a:solidFill>
                  <a:latin typeface="Petrobras Sans" panose="020B0606020204030204" pitchFamily="34" charset="0"/>
                </a:rPr>
                <a:t> </a:t>
              </a:r>
              <a:r>
                <a:rPr lang="pt-BR" sz="2000" b="1" i="1" dirty="0" err="1">
                  <a:solidFill>
                    <a:srgbClr val="006666"/>
                  </a:solidFill>
                  <a:latin typeface="Petrobras Sans" panose="020B0606020204030204" pitchFamily="34" charset="0"/>
                </a:rPr>
                <a:t>Cost</a:t>
              </a:r>
              <a:r>
                <a:rPr lang="pt-BR" sz="2000" b="1" i="1" dirty="0">
                  <a:solidFill>
                    <a:srgbClr val="006666"/>
                  </a:solidFill>
                  <a:latin typeface="Petrobras Sans" panose="020B0606020204030204" pitchFamily="34" charset="0"/>
                </a:rPr>
                <a:t> </a:t>
              </a:r>
              <a:r>
                <a:rPr lang="pt-BR" sz="2000" b="1" i="1" dirty="0" err="1">
                  <a:solidFill>
                    <a:srgbClr val="006666"/>
                  </a:solidFill>
                  <a:latin typeface="Petrobras Sans" panose="020B0606020204030204" pitchFamily="34" charset="0"/>
                </a:rPr>
                <a:t>of</a:t>
              </a:r>
              <a:r>
                <a:rPr lang="pt-BR" sz="2000" b="1" i="1" dirty="0">
                  <a:solidFill>
                    <a:srgbClr val="006666"/>
                  </a:solidFill>
                  <a:latin typeface="Petrobras Sans" panose="020B0606020204030204" pitchFamily="34" charset="0"/>
                </a:rPr>
                <a:t> </a:t>
              </a:r>
              <a:r>
                <a:rPr lang="pt-BR" sz="2000" b="1" i="1" dirty="0" err="1">
                  <a:solidFill>
                    <a:srgbClr val="006666"/>
                  </a:solidFill>
                  <a:latin typeface="Petrobras Sans" panose="020B0606020204030204" pitchFamily="34" charset="0"/>
                </a:rPr>
                <a:t>Hydrogen</a:t>
              </a:r>
              <a:r>
                <a:rPr lang="pt-BR" sz="2000" b="1" dirty="0">
                  <a:solidFill>
                    <a:srgbClr val="006666"/>
                  </a:solidFill>
                  <a:latin typeface="Petrobras Sans" panose="020B0606020204030204" pitchFamily="34" charset="0"/>
                </a:rPr>
                <a:t>)</a:t>
              </a:r>
            </a:p>
            <a:p>
              <a:pPr algn="just">
                <a:spcBef>
                  <a:spcPts val="600"/>
                </a:spcBef>
                <a:spcAft>
                  <a:spcPts val="600"/>
                </a:spcAft>
              </a:pPr>
              <a:r>
                <a:rPr lang="pt-B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etrobras Sans" panose="020B0606020204030204" pitchFamily="34" charset="0"/>
                </a:rPr>
                <a:t>Indicador econômico que representa o custo médio por unidade de hidrogênio produzido ao longo da vida útil do sistema, considerando os custos associados, como investimento inicial, operação, manutenção e insumos energéticos, atualizados ao valor presente. </a:t>
              </a:r>
            </a:p>
          </p:txBody>
        </p:sp>
        <p:pic>
          <p:nvPicPr>
            <p:cNvPr id="4102" name="Picture 6" descr="Imagem gerada">
              <a:extLst>
                <a:ext uri="{FF2B5EF4-FFF2-40B4-BE49-F238E27FC236}">
                  <a16:creationId xmlns:a16="http://schemas.microsoft.com/office/drawing/2014/main" id="{C2434BA4-284C-493D-B7E0-5F47B3C1DA9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>
                          <a14:foregroundMark x1="27592" y1="33652" x2="27592" y2="33652"/>
                          <a14:foregroundMark x1="45136" y1="37400" x2="45136" y2="37400"/>
                          <a14:foregroundMark x1="69697" y1="29825" x2="69697" y2="29825"/>
                          <a14:foregroundMark x1="77273" y1="22089" x2="77273" y2="22089"/>
                          <a14:foregroundMark x1="64833" y1="13716" x2="64833" y2="13716"/>
                          <a14:foregroundMark x1="85646" y1="49841" x2="85646" y2="49841"/>
                          <a14:foregroundMark x1="71132" y1="51754" x2="71132" y2="51754"/>
                          <a14:foregroundMark x1="14274" y1="52791" x2="14274" y2="5279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5842" y="985331"/>
              <a:ext cx="1425898" cy="14258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8" name="Picture 4" descr="Imagem gerada">
            <a:extLst>
              <a:ext uri="{FF2B5EF4-FFF2-40B4-BE49-F238E27FC236}">
                <a16:creationId xmlns:a16="http://schemas.microsoft.com/office/drawing/2014/main" id="{E582D61C-53AC-E08B-3D9C-7BD285BEFA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0" t="61618" r="3058" b="16084"/>
          <a:stretch>
            <a:fillRect/>
          </a:stretch>
        </p:blipFill>
        <p:spPr bwMode="auto">
          <a:xfrm>
            <a:off x="1341404" y="2946715"/>
            <a:ext cx="9432990" cy="1594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Imagem gerada">
            <a:extLst>
              <a:ext uri="{FF2B5EF4-FFF2-40B4-BE49-F238E27FC236}">
                <a16:creationId xmlns:a16="http://schemas.microsoft.com/office/drawing/2014/main" id="{70AA0C35-7BDF-11AD-6AB9-72511B28BE7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7" t="20416" r="2119" b="12977"/>
          <a:stretch>
            <a:fillRect/>
          </a:stretch>
        </p:blipFill>
        <p:spPr bwMode="auto">
          <a:xfrm>
            <a:off x="1471759" y="4636373"/>
            <a:ext cx="3622089" cy="1994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62499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FB57A6-3777-855A-6958-1211FACD21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3">
            <a:extLst>
              <a:ext uri="{FF2B5EF4-FFF2-40B4-BE49-F238E27FC236}">
                <a16:creationId xmlns:a16="http://schemas.microsoft.com/office/drawing/2014/main" id="{87B3955F-53BC-89BA-71C8-F0DA0574AFC1}"/>
              </a:ext>
            </a:extLst>
          </p:cNvPr>
          <p:cNvSpPr txBox="1"/>
          <p:nvPr/>
        </p:nvSpPr>
        <p:spPr>
          <a:xfrm>
            <a:off x="0" y="144925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570">
              <a:spcAft>
                <a:spcPts val="1200"/>
              </a:spcAft>
              <a:defRPr/>
            </a:pPr>
            <a:r>
              <a:rPr lang="pt-BR" sz="3200" dirty="0">
                <a:solidFill>
                  <a:srgbClr val="0A504E"/>
                </a:solidFill>
                <a:latin typeface="Bebas Neue Bold" panose="020B0606020202050201" charset="0"/>
              </a:rPr>
              <a:t>MODELO DE NEGÓCIO – ANEXO 12</a:t>
            </a:r>
            <a:endParaRPr lang="en-US" sz="3200" dirty="0">
              <a:solidFill>
                <a:srgbClr val="0A504E"/>
              </a:solidFill>
              <a:latin typeface="Bebas Neue Bold" panose="020B0606020202050201" charset="0"/>
            </a:endParaRPr>
          </a:p>
        </p:txBody>
      </p:sp>
      <p:grpSp>
        <p:nvGrpSpPr>
          <p:cNvPr id="3" name="Agrupar 2">
            <a:extLst>
              <a:ext uri="{FF2B5EF4-FFF2-40B4-BE49-F238E27FC236}">
                <a16:creationId xmlns:a16="http://schemas.microsoft.com/office/drawing/2014/main" id="{5E9293F8-2DE6-ACFC-1C34-9407B0704D34}"/>
              </a:ext>
            </a:extLst>
          </p:cNvPr>
          <p:cNvGrpSpPr/>
          <p:nvPr/>
        </p:nvGrpSpPr>
        <p:grpSpPr>
          <a:xfrm>
            <a:off x="1775768" y="2644178"/>
            <a:ext cx="8605122" cy="4113723"/>
            <a:chOff x="2029941" y="2756700"/>
            <a:chExt cx="8035161" cy="4037651"/>
          </a:xfrm>
        </p:grpSpPr>
        <p:pic>
          <p:nvPicPr>
            <p:cNvPr id="2" name="Imagem 1">
              <a:extLst>
                <a:ext uri="{FF2B5EF4-FFF2-40B4-BE49-F238E27FC236}">
                  <a16:creationId xmlns:a16="http://schemas.microsoft.com/office/drawing/2014/main" id="{4156F008-A5DE-B7D2-A6F7-AA1C1107507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029941" y="2942039"/>
              <a:ext cx="8035161" cy="3852312"/>
            </a:xfrm>
            <a:prstGeom prst="rect">
              <a:avLst/>
            </a:prstGeom>
          </p:spPr>
        </p:pic>
        <p:sp>
          <p:nvSpPr>
            <p:cNvPr id="4" name="Retângulo: Cantos Superiores Arredondados 3">
              <a:extLst>
                <a:ext uri="{FF2B5EF4-FFF2-40B4-BE49-F238E27FC236}">
                  <a16:creationId xmlns:a16="http://schemas.microsoft.com/office/drawing/2014/main" id="{9235C851-17CD-013D-2F83-5BD75A66D1D2}"/>
                </a:ext>
              </a:extLst>
            </p:cNvPr>
            <p:cNvSpPr/>
            <p:nvPr/>
          </p:nvSpPr>
          <p:spPr>
            <a:xfrm>
              <a:off x="2076236" y="2756700"/>
              <a:ext cx="7956000" cy="215968"/>
            </a:xfrm>
            <a:prstGeom prst="round2SameRect">
              <a:avLst/>
            </a:prstGeom>
            <a:solidFill>
              <a:srgbClr val="015B59"/>
            </a:solidFill>
            <a:ln>
              <a:solidFill>
                <a:srgbClr val="015B59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pt-BR" sz="1200" b="1" dirty="0">
                  <a:solidFill>
                    <a:schemeClr val="bg1"/>
                  </a:solidFill>
                  <a:latin typeface="Petrobras Sans" panose="020B0606020204030204" pitchFamily="34" charset="0"/>
                </a:rPr>
                <a:t>BUSINESS MODEL CANVAS</a:t>
              </a:r>
            </a:p>
          </p:txBody>
        </p:sp>
      </p:grpSp>
      <p:sp>
        <p:nvSpPr>
          <p:cNvPr id="11" name="Retângulo: Cantos Arredondados 10">
            <a:extLst>
              <a:ext uri="{FF2B5EF4-FFF2-40B4-BE49-F238E27FC236}">
                <a16:creationId xmlns:a16="http://schemas.microsoft.com/office/drawing/2014/main" id="{2EBD6292-57C7-7B3F-CB5E-8761A7942781}"/>
              </a:ext>
            </a:extLst>
          </p:cNvPr>
          <p:cNvSpPr/>
          <p:nvPr/>
        </p:nvSpPr>
        <p:spPr>
          <a:xfrm>
            <a:off x="137069" y="869133"/>
            <a:ext cx="2687707" cy="1602000"/>
          </a:xfrm>
          <a:prstGeom prst="roundRect">
            <a:avLst>
              <a:gd name="adj" fmla="val 7841"/>
            </a:avLst>
          </a:prstGeom>
          <a:solidFill>
            <a:schemeClr val="bg1">
              <a:lumMod val="95000"/>
            </a:schemeClr>
          </a:solidFill>
          <a:ln w="19050">
            <a:solidFill>
              <a:srgbClr val="006666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1B2AB8AC-9917-5A8F-72BF-6FEBEC74AA45}"/>
              </a:ext>
            </a:extLst>
          </p:cNvPr>
          <p:cNvSpPr txBox="1"/>
          <p:nvPr/>
        </p:nvSpPr>
        <p:spPr>
          <a:xfrm>
            <a:off x="273424" y="1323227"/>
            <a:ext cx="241499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pt-B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Bahnschrift" panose="020B0502040204020203" pitchFamily="34" charset="0"/>
              </a:rPr>
              <a:t>Documento que detalha a viabilidade comercial e a estratégia de lançamento do produto desenvolvido no projeto.</a:t>
            </a:r>
          </a:p>
        </p:txBody>
      </p:sp>
      <p:pic>
        <p:nvPicPr>
          <p:cNvPr id="3076" name="Picture 4" descr="Imagem gerada">
            <a:extLst>
              <a:ext uri="{FF2B5EF4-FFF2-40B4-BE49-F238E27FC236}">
                <a16:creationId xmlns:a16="http://schemas.microsoft.com/office/drawing/2014/main" id="{AC0CCD31-3ABA-E0B7-879A-120E437B27D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8" t="10046" r="1712" b="65500"/>
          <a:stretch>
            <a:fillRect/>
          </a:stretch>
        </p:blipFill>
        <p:spPr bwMode="auto">
          <a:xfrm>
            <a:off x="2943728" y="833037"/>
            <a:ext cx="9216189" cy="1677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7" name="Agrupar 26">
            <a:extLst>
              <a:ext uri="{FF2B5EF4-FFF2-40B4-BE49-F238E27FC236}">
                <a16:creationId xmlns:a16="http://schemas.microsoft.com/office/drawing/2014/main" id="{92A007F3-9D2F-F54E-9462-AB25CACCFD49}"/>
              </a:ext>
            </a:extLst>
          </p:cNvPr>
          <p:cNvGrpSpPr/>
          <p:nvPr/>
        </p:nvGrpSpPr>
        <p:grpSpPr>
          <a:xfrm>
            <a:off x="1120921" y="445637"/>
            <a:ext cx="720000" cy="720000"/>
            <a:chOff x="1120921" y="678727"/>
            <a:chExt cx="720000" cy="720000"/>
          </a:xfrm>
        </p:grpSpPr>
        <p:sp>
          <p:nvSpPr>
            <p:cNvPr id="20" name="Elipse 19">
              <a:extLst>
                <a:ext uri="{FF2B5EF4-FFF2-40B4-BE49-F238E27FC236}">
                  <a16:creationId xmlns:a16="http://schemas.microsoft.com/office/drawing/2014/main" id="{C83F0091-DB07-D591-CB36-BAB714545AC3}"/>
                </a:ext>
              </a:extLst>
            </p:cNvPr>
            <p:cNvSpPr/>
            <p:nvPr/>
          </p:nvSpPr>
          <p:spPr>
            <a:xfrm>
              <a:off x="1120921" y="678727"/>
              <a:ext cx="720000" cy="720000"/>
            </a:xfrm>
            <a:prstGeom prst="ellipse">
              <a:avLst/>
            </a:prstGeom>
            <a:solidFill>
              <a:srgbClr val="015B59"/>
            </a:solidFill>
            <a:ln>
              <a:solidFill>
                <a:srgbClr val="015B59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26" name="Gráfico 25" descr="Cabeça com engrenagens estrutura de tópicos">
              <a:extLst>
                <a:ext uri="{FF2B5EF4-FFF2-40B4-BE49-F238E27FC236}">
                  <a16:creationId xmlns:a16="http://schemas.microsoft.com/office/drawing/2014/main" id="{1C58363A-B5DE-0585-537F-EE2F9C200D7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229017" y="762759"/>
              <a:ext cx="540000" cy="54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710224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CA7EFD-A843-6B5E-5834-334041061B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Imagem gerada">
            <a:extLst>
              <a:ext uri="{FF2B5EF4-FFF2-40B4-BE49-F238E27FC236}">
                <a16:creationId xmlns:a16="http://schemas.microsoft.com/office/drawing/2014/main" id="{1B522A85-C424-0925-45FE-87F23D9D348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2" t="15556" r="5274" b="18443"/>
          <a:stretch>
            <a:fillRect/>
          </a:stretch>
        </p:blipFill>
        <p:spPr bwMode="auto">
          <a:xfrm>
            <a:off x="159985" y="1484510"/>
            <a:ext cx="10001129" cy="4906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20EB379-B968-41F0-7530-F0AE2B2B5467}"/>
              </a:ext>
            </a:extLst>
          </p:cNvPr>
          <p:cNvSpPr txBox="1"/>
          <p:nvPr/>
        </p:nvSpPr>
        <p:spPr>
          <a:xfrm>
            <a:off x="469907" y="359768"/>
            <a:ext cx="11240660" cy="625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5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pt-BR" sz="3467" dirty="0">
                <a:solidFill>
                  <a:srgbClr val="0A504E"/>
                </a:solidFill>
                <a:latin typeface="Bebas Neue Bold" panose="020B0606020202050201" charset="0"/>
                <a:cs typeface="Bebas Neue Regular"/>
              </a:rPr>
              <a:t>ASPECTOS DE PROPRIEDADE INTELECTUAL</a:t>
            </a:r>
            <a:endParaRPr kumimoji="0" lang="en-US" sz="3467" b="0" i="0" u="none" strike="noStrike" kern="1200" cap="none" spc="0" normalizeH="0" baseline="0" noProof="0" dirty="0">
              <a:ln>
                <a:noFill/>
              </a:ln>
              <a:solidFill>
                <a:srgbClr val="0A504E"/>
              </a:solidFill>
              <a:effectLst/>
              <a:uLnTx/>
              <a:uFillTx/>
              <a:latin typeface="Bebas Neue Bold" panose="020B0606020202050201" charset="0"/>
              <a:ea typeface="+mn-ea"/>
              <a:cs typeface="Bebas Neue Regular"/>
            </a:endParaRP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B57454D9-2352-3DF6-F0C2-CECFC139BC95}"/>
              </a:ext>
            </a:extLst>
          </p:cNvPr>
          <p:cNvGrpSpPr/>
          <p:nvPr/>
        </p:nvGrpSpPr>
        <p:grpSpPr>
          <a:xfrm>
            <a:off x="10338667" y="1502735"/>
            <a:ext cx="1641316" cy="4870134"/>
            <a:chOff x="10210800" y="1475546"/>
            <a:chExt cx="1641316" cy="4745960"/>
          </a:xfrm>
        </p:grpSpPr>
        <p:sp>
          <p:nvSpPr>
            <p:cNvPr id="15" name="Retângulo: Cantos Arredondados 14">
              <a:extLst>
                <a:ext uri="{FF2B5EF4-FFF2-40B4-BE49-F238E27FC236}">
                  <a16:creationId xmlns:a16="http://schemas.microsoft.com/office/drawing/2014/main" id="{354D4F9D-311D-C212-A9EB-EE7CF043731C}"/>
                </a:ext>
              </a:extLst>
            </p:cNvPr>
            <p:cNvSpPr/>
            <p:nvPr/>
          </p:nvSpPr>
          <p:spPr>
            <a:xfrm>
              <a:off x="10210800" y="1475546"/>
              <a:ext cx="1641316" cy="4745960"/>
            </a:xfrm>
            <a:prstGeom prst="roundRect">
              <a:avLst>
                <a:gd name="adj" fmla="val 1285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19" name="Gráfico 18" descr="Documento estrutura de tópicos">
              <a:extLst>
                <a:ext uri="{FF2B5EF4-FFF2-40B4-BE49-F238E27FC236}">
                  <a16:creationId xmlns:a16="http://schemas.microsoft.com/office/drawing/2014/main" id="{387A9834-EEFC-7A05-8B6D-39B1A276CCE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560576" y="1928609"/>
              <a:ext cx="914400" cy="914400"/>
            </a:xfrm>
            <a:prstGeom prst="rect">
              <a:avLst/>
            </a:prstGeom>
          </p:spPr>
        </p:pic>
        <p:sp>
          <p:nvSpPr>
            <p:cNvPr id="22" name="CaixaDeTexto 21">
              <a:extLst>
                <a:ext uri="{FF2B5EF4-FFF2-40B4-BE49-F238E27FC236}">
                  <a16:creationId xmlns:a16="http://schemas.microsoft.com/office/drawing/2014/main" id="{8B0137FC-BE4C-9DBE-AE67-F9E60B17A49D}"/>
                </a:ext>
              </a:extLst>
            </p:cNvPr>
            <p:cNvSpPr txBox="1"/>
            <p:nvPr/>
          </p:nvSpPr>
          <p:spPr>
            <a:xfrm>
              <a:off x="10338667" y="3347890"/>
              <a:ext cx="1385582" cy="209288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spcBef>
                  <a:spcPts val="600"/>
                </a:spcBef>
                <a:spcAft>
                  <a:spcPts val="600"/>
                </a:spcAft>
                <a:buClr>
                  <a:srgbClr val="006666"/>
                </a:buClr>
                <a:buSzPct val="135000"/>
              </a:pPr>
              <a:r>
                <a:rPr lang="pt-BR" sz="1400" dirty="0">
                  <a:solidFill>
                    <a:schemeClr val="bg1"/>
                  </a:solidFill>
                  <a:latin typeface="Petrobras Sans" panose="020B0606020204030204" pitchFamily="34" charset="0"/>
                </a:rPr>
                <a:t>Maiores detalhes podem ser consultados no</a:t>
              </a:r>
            </a:p>
            <a:p>
              <a:pPr algn="ctr">
                <a:spcBef>
                  <a:spcPts val="600"/>
                </a:spcBef>
                <a:spcAft>
                  <a:spcPts val="600"/>
                </a:spcAft>
                <a:buClr>
                  <a:srgbClr val="006666"/>
                </a:buClr>
                <a:buSzPct val="135000"/>
              </a:pPr>
              <a:r>
                <a:rPr lang="pt-BR" sz="1400" dirty="0">
                  <a:solidFill>
                    <a:schemeClr val="bg1"/>
                  </a:solidFill>
                  <a:latin typeface="Petrobras Sans" panose="020B0606020204030204" pitchFamily="34" charset="0"/>
                </a:rPr>
                <a:t> </a:t>
              </a:r>
              <a:r>
                <a:rPr lang="pt-BR" sz="1600" b="1" dirty="0">
                  <a:solidFill>
                    <a:schemeClr val="bg1"/>
                  </a:solidFill>
                  <a:latin typeface="Petrobras Sans" panose="020B0606020204030204" pitchFamily="34" charset="0"/>
                </a:rPr>
                <a:t>ANEXO 5 – Termo de Cooperação da Petrobras</a:t>
              </a:r>
              <a:endParaRPr lang="pt-BR" sz="1400" b="1" dirty="0">
                <a:solidFill>
                  <a:schemeClr val="bg1"/>
                </a:solidFill>
                <a:latin typeface="Petrobras Sans" panose="020B0606020204030204" pitchFamily="34" charset="0"/>
              </a:endParaRPr>
            </a:p>
          </p:txBody>
        </p:sp>
      </p:grpSp>
      <p:sp>
        <p:nvSpPr>
          <p:cNvPr id="8" name="CaixaDeTexto 7">
            <a:extLst>
              <a:ext uri="{FF2B5EF4-FFF2-40B4-BE49-F238E27FC236}">
                <a16:creationId xmlns:a16="http://schemas.microsoft.com/office/drawing/2014/main" id="{22A11703-9544-FDA3-18DE-E6396A347B61}"/>
              </a:ext>
            </a:extLst>
          </p:cNvPr>
          <p:cNvSpPr txBox="1"/>
          <p:nvPr/>
        </p:nvSpPr>
        <p:spPr>
          <a:xfrm>
            <a:off x="2138463" y="2436814"/>
            <a:ext cx="2666619" cy="1345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Clr>
                <a:srgbClr val="006666"/>
              </a:buClr>
              <a:buSzPct val="135000"/>
              <a:buFont typeface="Arial" panose="020B0604020202020204" pitchFamily="34" charset="0"/>
              <a:buChar char="•"/>
            </a:pPr>
            <a:r>
              <a:rPr lang="pt-BR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etrobras Sans" panose="020B0606020204030204" pitchFamily="34" charset="0"/>
              </a:rPr>
              <a:t>Cotitularidade</a:t>
            </a:r>
            <a:r>
              <a:rPr lang="pt-B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etrobras Sans" panose="020B0606020204030204" pitchFamily="34" charset="0"/>
              </a:rPr>
              <a:t> dos resultados (50% cada);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Clr>
                <a:srgbClr val="006666"/>
              </a:buClr>
              <a:buSzPct val="135000"/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etrobras Sans" panose="020B0606020204030204" pitchFamily="34" charset="0"/>
              </a:rPr>
              <a:t>Decisões conjuntas sobre depósito de patentes e registros de software;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92C6240F-8F8D-38BD-8E6E-F3325F7FDD2C}"/>
              </a:ext>
            </a:extLst>
          </p:cNvPr>
          <p:cNvSpPr txBox="1"/>
          <p:nvPr/>
        </p:nvSpPr>
        <p:spPr>
          <a:xfrm>
            <a:off x="6824307" y="2220855"/>
            <a:ext cx="3137220" cy="15388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Clr>
                <a:srgbClr val="006666"/>
              </a:buClr>
              <a:buSzPct val="135000"/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etrobras Sans" panose="020B0606020204030204" pitchFamily="34" charset="0"/>
              </a:rPr>
              <a:t>Votos proporcionais na decisão de licenças;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Clr>
                <a:srgbClr val="006666"/>
              </a:buClr>
              <a:buSzPct val="135000"/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etrobras Sans" panose="020B0606020204030204" pitchFamily="34" charset="0"/>
              </a:rPr>
              <a:t>Licença exclusiva de comercialização ao Cooperador por 10 anos, mediante plano de negócios aprovado pela Petrobras;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0E1778E0-A93C-42F7-A197-EDADD57CE7A9}"/>
              </a:ext>
            </a:extLst>
          </p:cNvPr>
          <p:cNvSpPr txBox="1"/>
          <p:nvPr/>
        </p:nvSpPr>
        <p:spPr>
          <a:xfrm>
            <a:off x="6898025" y="4666803"/>
            <a:ext cx="3272876" cy="15388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Clr>
                <a:srgbClr val="006666"/>
              </a:buClr>
              <a:buSzPct val="135000"/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etrobras Sans" panose="020B0606020204030204" pitchFamily="34" charset="0"/>
              </a:rPr>
              <a:t>Desconto de 5% sobre o valor praticado a Petrobras em prestação de serviços, comercialização ou fornecimento de bens;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Clr>
                <a:srgbClr val="006666"/>
              </a:buClr>
              <a:buSzPct val="135000"/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etrobras Sans" panose="020B0606020204030204" pitchFamily="34" charset="0"/>
              </a:rPr>
              <a:t>Prioridade de atendimento para a Petrobras por 15 anos.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28A7F0B4-6DA0-6A29-9BC5-B2FA4E7EC804}"/>
              </a:ext>
            </a:extLst>
          </p:cNvPr>
          <p:cNvSpPr txBox="1"/>
          <p:nvPr/>
        </p:nvSpPr>
        <p:spPr>
          <a:xfrm>
            <a:off x="1694946" y="4694967"/>
            <a:ext cx="3110136" cy="15644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Clr>
                <a:srgbClr val="006666"/>
              </a:buClr>
              <a:buSzPct val="135000"/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etrobras Sans" panose="020B0606020204030204" pitchFamily="34" charset="0"/>
              </a:rPr>
              <a:t>Royalties de 1% sobre preço líquido de venda cada </a:t>
            </a:r>
            <a:r>
              <a:rPr lang="pt-BR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etrobras Sans" panose="020B0606020204030204" pitchFamily="34" charset="0"/>
              </a:rPr>
              <a:t>eletrolisador</a:t>
            </a:r>
            <a:r>
              <a:rPr lang="pt-B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etrobras Sans" panose="020B0606020204030204" pitchFamily="34" charset="0"/>
              </a:rPr>
              <a:t> comercializado;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Clr>
                <a:srgbClr val="006666"/>
              </a:buClr>
              <a:buSzPct val="135000"/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etrobras Sans" panose="020B0606020204030204" pitchFamily="34" charset="0"/>
              </a:rPr>
              <a:t>Limite até recuperar valor aportado pela Petrobras corrigido (</a:t>
            </a:r>
            <a:r>
              <a:rPr lang="pt-BR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etrobras Sans" panose="020B0606020204030204" pitchFamily="34" charset="0"/>
              </a:rPr>
              <a:t>máx</a:t>
            </a:r>
            <a:r>
              <a:rPr lang="pt-B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etrobras Sans" panose="020B0606020204030204" pitchFamily="34" charset="0"/>
              </a:rPr>
              <a:t> 15 anos)</a:t>
            </a:r>
          </a:p>
        </p:txBody>
      </p:sp>
    </p:spTree>
    <p:extLst>
      <p:ext uri="{BB962C8B-B14F-4D97-AF65-F5344CB8AC3E}">
        <p14:creationId xmlns:p14="http://schemas.microsoft.com/office/powerpoint/2010/main" val="13395659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4C6DEC9D-5DB5-BE90-C10B-58E8EC36EB71}"/>
              </a:ext>
            </a:extLst>
          </p:cNvPr>
          <p:cNvSpPr/>
          <p:nvPr/>
        </p:nvSpPr>
        <p:spPr>
          <a:xfrm>
            <a:off x="1199896" y="1279399"/>
            <a:ext cx="9906000" cy="41760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85"/>
            <a:endParaRPr lang="pt-BR" sz="24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7376" y="-11038"/>
            <a:ext cx="104726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570">
              <a:spcAft>
                <a:spcPts val="1200"/>
              </a:spcAft>
              <a:defRPr/>
            </a:pPr>
            <a:r>
              <a:rPr lang="en-US" sz="3200" dirty="0">
                <a:solidFill>
                  <a:srgbClr val="0A504E"/>
                </a:solidFill>
                <a:latin typeface="Bebas Neue Bold" panose="020B0606020202050201" charset="0"/>
              </a:rPr>
              <a:t>ITENS APOIÁVEIS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91C9406F-391F-EDA1-B8AE-FB320BD5665A}"/>
              </a:ext>
            </a:extLst>
          </p:cNvPr>
          <p:cNvSpPr txBox="1"/>
          <p:nvPr/>
        </p:nvSpPr>
        <p:spPr>
          <a:xfrm>
            <a:off x="943528" y="568641"/>
            <a:ext cx="10084321" cy="66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609585">
              <a:spcBef>
                <a:spcPts val="400"/>
              </a:spcBef>
              <a:spcAft>
                <a:spcPts val="400"/>
              </a:spcAft>
            </a:pPr>
            <a:r>
              <a:rPr lang="pt-BR" sz="1867" dirty="0">
                <a:solidFill>
                  <a:prstClr val="black"/>
                </a:solidFill>
                <a:latin typeface="Bahnschrift" panose="020B0502040204020203" pitchFamily="34" charset="0"/>
              </a:rPr>
              <a:t>As atividades do projeto previstas com recursos não-reembolsáveis e de contrapartida poderão ser custeadas por meio dos seguintes elementos de despesa: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697C6434-9D90-CCEE-71A6-F9EA0E79C159}"/>
              </a:ext>
            </a:extLst>
          </p:cNvPr>
          <p:cNvSpPr/>
          <p:nvPr/>
        </p:nvSpPr>
        <p:spPr>
          <a:xfrm>
            <a:off x="7826903" y="2722575"/>
            <a:ext cx="1723365" cy="28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pt-BR" sz="1600" dirty="0">
                <a:solidFill>
                  <a:srgbClr val="0A4C4C"/>
                </a:solidFill>
                <a:latin typeface="Bahnschrift" panose="020B050204020402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Equipamentos</a:t>
            </a:r>
          </a:p>
        </p:txBody>
      </p:sp>
      <p:pic>
        <p:nvPicPr>
          <p:cNvPr id="7" name="Picture 8" descr="máquinas.eps">
            <a:extLst>
              <a:ext uri="{FF2B5EF4-FFF2-40B4-BE49-F238E27FC236}">
                <a16:creationId xmlns:a16="http://schemas.microsoft.com/office/drawing/2014/main" id="{05B05286-FF1E-300E-8226-244D4562F8A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96" t="37174" r="42264" b="29287"/>
          <a:stretch/>
        </p:blipFill>
        <p:spPr>
          <a:xfrm>
            <a:off x="8340884" y="1587620"/>
            <a:ext cx="718812" cy="1116887"/>
          </a:xfrm>
          <a:prstGeom prst="rect">
            <a:avLst/>
          </a:prstGeom>
        </p:spPr>
      </p:pic>
      <p:sp>
        <p:nvSpPr>
          <p:cNvPr id="8" name="Rectangle 5">
            <a:extLst>
              <a:ext uri="{FF2B5EF4-FFF2-40B4-BE49-F238E27FC236}">
                <a16:creationId xmlns:a16="http://schemas.microsoft.com/office/drawing/2014/main" id="{2D3BE414-9C9F-9C10-B64D-A371C3DE3BC8}"/>
              </a:ext>
            </a:extLst>
          </p:cNvPr>
          <p:cNvSpPr/>
          <p:nvPr/>
        </p:nvSpPr>
        <p:spPr>
          <a:xfrm>
            <a:off x="4041976" y="2727011"/>
            <a:ext cx="172336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600" dirty="0">
                <a:solidFill>
                  <a:srgbClr val="0A4C4C"/>
                </a:solidFill>
                <a:latin typeface="Bahnschrift" panose="020B050204020402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Treinamento</a:t>
            </a:r>
          </a:p>
        </p:txBody>
      </p:sp>
      <p:sp>
        <p:nvSpPr>
          <p:cNvPr id="9" name="Rectangle 23">
            <a:extLst>
              <a:ext uri="{FF2B5EF4-FFF2-40B4-BE49-F238E27FC236}">
                <a16:creationId xmlns:a16="http://schemas.microsoft.com/office/drawing/2014/main" id="{C65CFE2E-17D7-DE48-B81D-9DD995912D1D}"/>
              </a:ext>
            </a:extLst>
          </p:cNvPr>
          <p:cNvSpPr/>
          <p:nvPr/>
        </p:nvSpPr>
        <p:spPr>
          <a:xfrm>
            <a:off x="2195131" y="2714699"/>
            <a:ext cx="191062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600" dirty="0">
                <a:solidFill>
                  <a:srgbClr val="0A4C4C"/>
                </a:solidFill>
                <a:latin typeface="Bahnschrift" panose="020B050204020402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Pagamento de pessoal*</a:t>
            </a:r>
          </a:p>
        </p:txBody>
      </p:sp>
      <p:grpSp>
        <p:nvGrpSpPr>
          <p:cNvPr id="10" name="Agrupar 9">
            <a:extLst>
              <a:ext uri="{FF2B5EF4-FFF2-40B4-BE49-F238E27FC236}">
                <a16:creationId xmlns:a16="http://schemas.microsoft.com/office/drawing/2014/main" id="{7BDF119E-84E1-6089-1D98-6FC9B232699D}"/>
              </a:ext>
            </a:extLst>
          </p:cNvPr>
          <p:cNvGrpSpPr/>
          <p:nvPr/>
        </p:nvGrpSpPr>
        <p:grpSpPr>
          <a:xfrm>
            <a:off x="6440928" y="1811444"/>
            <a:ext cx="653465" cy="797943"/>
            <a:chOff x="7545082" y="1272474"/>
            <a:chExt cx="759844" cy="1113349"/>
          </a:xfrm>
        </p:grpSpPr>
        <p:pic>
          <p:nvPicPr>
            <p:cNvPr id="11" name="Picture 9">
              <a:extLst>
                <a:ext uri="{FF2B5EF4-FFF2-40B4-BE49-F238E27FC236}">
                  <a16:creationId xmlns:a16="http://schemas.microsoft.com/office/drawing/2014/main" id="{9697F107-48C7-184B-C3A4-61194F06DD1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985" r="53755" b="79740"/>
            <a:stretch/>
          </p:blipFill>
          <p:spPr>
            <a:xfrm>
              <a:off x="7545082" y="1272474"/>
              <a:ext cx="687475" cy="1008639"/>
            </a:xfrm>
            <a:prstGeom prst="rect">
              <a:avLst/>
            </a:prstGeom>
          </p:spPr>
        </p:pic>
        <p:pic>
          <p:nvPicPr>
            <p:cNvPr id="12" name="Picture 8">
              <a:extLst>
                <a:ext uri="{FF2B5EF4-FFF2-40B4-BE49-F238E27FC236}">
                  <a16:creationId xmlns:a16="http://schemas.microsoft.com/office/drawing/2014/main" id="{4A43DB71-6036-B367-5A90-5D43DDF3F8A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0986" b="80986"/>
            <a:stretch/>
          </p:blipFill>
          <p:spPr>
            <a:xfrm>
              <a:off x="7790534" y="1283344"/>
              <a:ext cx="514392" cy="501336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AC42FEA3-2A58-F8C0-5662-DAA9CAF1F06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70558" y="1884870"/>
              <a:ext cx="352345" cy="500953"/>
            </a:xfrm>
            <a:prstGeom prst="rect">
              <a:avLst/>
            </a:prstGeom>
          </p:spPr>
        </p:pic>
      </p:grpSp>
      <p:sp>
        <p:nvSpPr>
          <p:cNvPr id="14" name="Rectangle 1">
            <a:extLst>
              <a:ext uri="{FF2B5EF4-FFF2-40B4-BE49-F238E27FC236}">
                <a16:creationId xmlns:a16="http://schemas.microsoft.com/office/drawing/2014/main" id="{8F79DFE0-C83B-8CE3-1AB3-26B338C0D469}"/>
              </a:ext>
            </a:extLst>
          </p:cNvPr>
          <p:cNvSpPr/>
          <p:nvPr/>
        </p:nvSpPr>
        <p:spPr>
          <a:xfrm>
            <a:off x="3502720" y="4669196"/>
            <a:ext cx="1637111" cy="28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pt-BR" sz="1600" dirty="0">
                <a:solidFill>
                  <a:srgbClr val="0A4C4C"/>
                </a:solidFill>
                <a:latin typeface="Bahnschrift" panose="020B050204020402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Software</a:t>
            </a:r>
          </a:p>
        </p:txBody>
      </p:sp>
      <p:pic>
        <p:nvPicPr>
          <p:cNvPr id="15" name="Picture 7" descr="obra.eps">
            <a:extLst>
              <a:ext uri="{FF2B5EF4-FFF2-40B4-BE49-F238E27FC236}">
                <a16:creationId xmlns:a16="http://schemas.microsoft.com/office/drawing/2014/main" id="{1A840CE4-D50A-C766-FF17-7154BBC4F61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319" t="54047" r="-1098" b="22887"/>
          <a:stretch/>
        </p:blipFill>
        <p:spPr>
          <a:xfrm>
            <a:off x="9053988" y="3566038"/>
            <a:ext cx="844216" cy="974519"/>
          </a:xfrm>
          <a:prstGeom prst="rect">
            <a:avLst/>
          </a:prstGeom>
        </p:spPr>
      </p:pic>
      <p:sp>
        <p:nvSpPr>
          <p:cNvPr id="16" name="TextBox 3">
            <a:extLst>
              <a:ext uri="{FF2B5EF4-FFF2-40B4-BE49-F238E27FC236}">
                <a16:creationId xmlns:a16="http://schemas.microsoft.com/office/drawing/2014/main" id="{6D3421D1-5F41-F97A-070C-88862ABA9452}"/>
              </a:ext>
            </a:extLst>
          </p:cNvPr>
          <p:cNvSpPr txBox="1"/>
          <p:nvPr/>
        </p:nvSpPr>
        <p:spPr>
          <a:xfrm>
            <a:off x="5688104" y="2719380"/>
            <a:ext cx="2206636" cy="4862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pt-BR" sz="1600" dirty="0">
                <a:solidFill>
                  <a:srgbClr val="0A4C4C"/>
                </a:solidFill>
                <a:latin typeface="Bahnschrift" panose="020B050204020402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Serviços de Consultoria</a:t>
            </a:r>
          </a:p>
        </p:txBody>
      </p:sp>
      <p:sp>
        <p:nvSpPr>
          <p:cNvPr id="17" name="Rectangle 20">
            <a:extLst>
              <a:ext uri="{FF2B5EF4-FFF2-40B4-BE49-F238E27FC236}">
                <a16:creationId xmlns:a16="http://schemas.microsoft.com/office/drawing/2014/main" id="{25B241AD-1CD0-BA50-41C4-25D9257CA305}"/>
              </a:ext>
            </a:extLst>
          </p:cNvPr>
          <p:cNvSpPr/>
          <p:nvPr/>
        </p:nvSpPr>
        <p:spPr>
          <a:xfrm>
            <a:off x="1882963" y="4659347"/>
            <a:ext cx="1637111" cy="4862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pt-BR" sz="1600" dirty="0">
                <a:solidFill>
                  <a:srgbClr val="0A4C4C"/>
                </a:solidFill>
                <a:latin typeface="Bahnschrift" panose="020B050204020402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Passagens e Diárias*</a:t>
            </a:r>
          </a:p>
        </p:txBody>
      </p:sp>
      <p:pic>
        <p:nvPicPr>
          <p:cNvPr id="18" name="Imagem 17">
            <a:extLst>
              <a:ext uri="{FF2B5EF4-FFF2-40B4-BE49-F238E27FC236}">
                <a16:creationId xmlns:a16="http://schemas.microsoft.com/office/drawing/2014/main" id="{FCA3C718-A2A3-49F8-C0D0-5483AADBFBB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3273" t="37594" r="59051" b="33239"/>
          <a:stretch/>
        </p:blipFill>
        <p:spPr>
          <a:xfrm>
            <a:off x="2253174" y="3715933"/>
            <a:ext cx="906596" cy="810380"/>
          </a:xfrm>
          <a:prstGeom prst="rect">
            <a:avLst/>
          </a:prstGeom>
        </p:spPr>
      </p:pic>
      <p:pic>
        <p:nvPicPr>
          <p:cNvPr id="20" name="Picture 2" descr="Treinamento - ícones de o negócio grátis">
            <a:extLst>
              <a:ext uri="{FF2B5EF4-FFF2-40B4-BE49-F238E27FC236}">
                <a16:creationId xmlns:a16="http://schemas.microsoft.com/office/drawing/2014/main" id="{CCA2918F-0A64-2434-3A58-7D4CACBC2F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9147" y="1807180"/>
            <a:ext cx="831432" cy="831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Rectangle 5">
            <a:extLst>
              <a:ext uri="{FF2B5EF4-FFF2-40B4-BE49-F238E27FC236}">
                <a16:creationId xmlns:a16="http://schemas.microsoft.com/office/drawing/2014/main" id="{861B3BBD-17FB-E4C8-7E41-DBE5D8E1893F}"/>
              </a:ext>
            </a:extLst>
          </p:cNvPr>
          <p:cNvSpPr/>
          <p:nvPr/>
        </p:nvSpPr>
        <p:spPr>
          <a:xfrm>
            <a:off x="6903660" y="4654666"/>
            <a:ext cx="206195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600" dirty="0">
                <a:solidFill>
                  <a:srgbClr val="0A4C4C"/>
                </a:solidFill>
                <a:latin typeface="Bahnschrift" panose="020B050204020402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Material de consumo</a:t>
            </a:r>
          </a:p>
        </p:txBody>
      </p:sp>
      <p:pic>
        <p:nvPicPr>
          <p:cNvPr id="22" name="Picture 4" descr="Baixe ícones gratuitos de Desenvolvimento sistema em PNG e SVG">
            <a:extLst>
              <a:ext uri="{FF2B5EF4-FFF2-40B4-BE49-F238E27FC236}">
                <a16:creationId xmlns:a16="http://schemas.microsoft.com/office/drawing/2014/main" id="{8B377249-6E2D-1E36-82C6-9137A63E6D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0818" y="3584592"/>
            <a:ext cx="954202" cy="954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Rectangle 1">
            <a:extLst>
              <a:ext uri="{FF2B5EF4-FFF2-40B4-BE49-F238E27FC236}">
                <a16:creationId xmlns:a16="http://schemas.microsoft.com/office/drawing/2014/main" id="{674A0BFB-6A5C-044A-5C78-0EF6B6DAA7AA}"/>
              </a:ext>
            </a:extLst>
          </p:cNvPr>
          <p:cNvSpPr/>
          <p:nvPr/>
        </p:nvSpPr>
        <p:spPr>
          <a:xfrm>
            <a:off x="5110941" y="4659347"/>
            <a:ext cx="1637111" cy="4862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pt-BR" sz="1600" dirty="0">
                <a:solidFill>
                  <a:srgbClr val="0A4C4C"/>
                </a:solidFill>
                <a:latin typeface="Bahnschrift" panose="020B050204020402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Serviços de terceiros</a:t>
            </a:r>
          </a:p>
        </p:txBody>
      </p:sp>
      <p:pic>
        <p:nvPicPr>
          <p:cNvPr id="24" name="Picture 6" descr="Serviços de consultoria - ícones de marketing grátis">
            <a:extLst>
              <a:ext uri="{FF2B5EF4-FFF2-40B4-BE49-F238E27FC236}">
                <a16:creationId xmlns:a16="http://schemas.microsoft.com/office/drawing/2014/main" id="{250481D4-ED89-A242-B862-A7936AC32B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8087" y="3466530"/>
            <a:ext cx="1083482" cy="1083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Rectangle 1">
            <a:extLst>
              <a:ext uri="{FF2B5EF4-FFF2-40B4-BE49-F238E27FC236}">
                <a16:creationId xmlns:a16="http://schemas.microsoft.com/office/drawing/2014/main" id="{CE228EBA-56AC-769C-9EE0-150F08B50D9D}"/>
              </a:ext>
            </a:extLst>
          </p:cNvPr>
          <p:cNvSpPr/>
          <p:nvPr/>
        </p:nvSpPr>
        <p:spPr>
          <a:xfrm>
            <a:off x="8587473" y="4659347"/>
            <a:ext cx="1847929" cy="4862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pt-BR" sz="1600" dirty="0">
                <a:solidFill>
                  <a:srgbClr val="0A4C4C"/>
                </a:solidFill>
                <a:latin typeface="Bahnschrift" panose="020B050204020402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Obras e Instalações</a:t>
            </a:r>
          </a:p>
        </p:txBody>
      </p:sp>
      <p:pic>
        <p:nvPicPr>
          <p:cNvPr id="28" name="Picture 8" descr="Gerenciamento de materiais - ícones de envio e entrega grátis">
            <a:extLst>
              <a:ext uri="{FF2B5EF4-FFF2-40B4-BE49-F238E27FC236}">
                <a16:creationId xmlns:a16="http://schemas.microsoft.com/office/drawing/2014/main" id="{3547B439-D73E-BB5B-61FE-80CBBFFEA9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9563" y="3566038"/>
            <a:ext cx="974519" cy="974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9B609D9A-C55A-CAD9-5767-6940B49CE5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3908" y="1822807"/>
            <a:ext cx="1346095" cy="834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Rectangle 1">
            <a:extLst>
              <a:ext uri="{FF2B5EF4-FFF2-40B4-BE49-F238E27FC236}">
                <a16:creationId xmlns:a16="http://schemas.microsoft.com/office/drawing/2014/main" id="{BD04D8B9-EA66-D849-508B-A0B72A6E59E3}"/>
              </a:ext>
            </a:extLst>
          </p:cNvPr>
          <p:cNvSpPr/>
          <p:nvPr/>
        </p:nvSpPr>
        <p:spPr>
          <a:xfrm>
            <a:off x="233547" y="5599764"/>
            <a:ext cx="11708517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1500" dirty="0">
                <a:solidFill>
                  <a:srgbClr val="006563"/>
                </a:solidFill>
                <a:latin typeface="Bahnschrift" panose="020B0502040204020203" pitchFamily="34" charset="0"/>
              </a:rPr>
              <a:t>Despesas no exterior, sempre justificadas, serão objeto de análise durante a etapa conclusiva;</a:t>
            </a:r>
          </a:p>
          <a:p>
            <a:pPr marL="171450" indent="-171450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1500" dirty="0">
                <a:solidFill>
                  <a:srgbClr val="006563"/>
                </a:solidFill>
                <a:latin typeface="Bahnschrift" panose="020B0502040204020203" pitchFamily="34" charset="0"/>
              </a:rPr>
              <a:t>O item 6.4 do Edital indica o link com os valores máximos referentes ao pagamento de pessoal vinculado às empresas e os de diárias</a:t>
            </a:r>
          </a:p>
          <a:p>
            <a:pPr marL="171450" indent="-171450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1500" dirty="0">
                <a:solidFill>
                  <a:srgbClr val="006563"/>
                </a:solidFill>
                <a:latin typeface="Bahnschrift" panose="020B0502040204020203" pitchFamily="34" charset="0"/>
              </a:rPr>
              <a:t>São vedados os pagamentos a título de bolsas (exceto via </a:t>
            </a:r>
            <a:r>
              <a:rPr lang="pt-BR" sz="1500" dirty="0" err="1">
                <a:solidFill>
                  <a:srgbClr val="006563"/>
                </a:solidFill>
                <a:latin typeface="Bahnschrift" panose="020B0502040204020203" pitchFamily="34" charset="0"/>
              </a:rPr>
              <a:t>ICTs</a:t>
            </a:r>
            <a:r>
              <a:rPr lang="pt-BR" sz="1500" dirty="0">
                <a:solidFill>
                  <a:srgbClr val="006563"/>
                </a:solidFill>
                <a:latin typeface="Bahnschrift" panose="020B0502040204020203" pitchFamily="34" charset="0"/>
              </a:rPr>
              <a:t>, conforme indicação no Anexo 1.1), de Pró-labore e Participação nos Lucros e Resultados (PLR) com recursos do projeto</a:t>
            </a:r>
          </a:p>
        </p:txBody>
      </p:sp>
    </p:spTree>
    <p:extLst>
      <p:ext uri="{BB962C8B-B14F-4D97-AF65-F5344CB8AC3E}">
        <p14:creationId xmlns:p14="http://schemas.microsoft.com/office/powerpoint/2010/main" val="9993499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4179" y="184163"/>
            <a:ext cx="5955029" cy="6567511"/>
          </a:xfrm>
          <a:prstGeom prst="rect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</a:gradFill>
          <a:ln>
            <a:noFill/>
          </a:ln>
        </p:spPr>
      </p:pic>
      <p:sp>
        <p:nvSpPr>
          <p:cNvPr id="5" name="TextBox 3"/>
          <p:cNvSpPr txBox="1"/>
          <p:nvPr/>
        </p:nvSpPr>
        <p:spPr>
          <a:xfrm>
            <a:off x="491067" y="236554"/>
            <a:ext cx="11584172" cy="5893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00" b="0" i="0" u="none" strike="noStrike" kern="1200" cap="none" spc="0" normalizeH="0" baseline="0" noProof="0" dirty="0" err="1">
                <a:ln>
                  <a:noFill/>
                </a:ln>
                <a:solidFill>
                  <a:srgbClr val="0B5756"/>
                </a:solidFill>
                <a:effectLst/>
                <a:uLnTx/>
                <a:uFillTx/>
                <a:latin typeface="Bebas Neue Bold"/>
                <a:ea typeface="+mn-ea"/>
                <a:cs typeface="+mn-cs"/>
              </a:rPr>
              <a:t>Etapas</a:t>
            </a:r>
            <a:r>
              <a:rPr kumimoji="0" lang="en-US" sz="3800" b="0" i="0" u="none" strike="noStrike" kern="1200" cap="none" spc="0" normalizeH="0" baseline="0" noProof="0" dirty="0">
                <a:ln>
                  <a:noFill/>
                </a:ln>
                <a:solidFill>
                  <a:srgbClr val="0B5756"/>
                </a:solidFill>
                <a:effectLst/>
                <a:uLnTx/>
                <a:uFillTx/>
                <a:latin typeface="Bebas Neue Bold"/>
                <a:ea typeface="+mn-ea"/>
                <a:cs typeface="+mn-cs"/>
              </a:rPr>
              <a:t> do </a:t>
            </a:r>
            <a:r>
              <a:rPr kumimoji="0" lang="en-US" sz="3800" b="0" i="0" u="none" strike="noStrike" kern="1200" cap="none" spc="0" normalizeH="0" baseline="0" noProof="0" dirty="0" err="1">
                <a:ln>
                  <a:noFill/>
                </a:ln>
                <a:solidFill>
                  <a:srgbClr val="0B5756"/>
                </a:solidFill>
                <a:effectLst/>
                <a:uLnTx/>
                <a:uFillTx/>
                <a:latin typeface="Bebas Neue Bold"/>
                <a:ea typeface="+mn-ea"/>
                <a:cs typeface="+mn-cs"/>
              </a:rPr>
              <a:t>processo</a:t>
            </a:r>
            <a:r>
              <a:rPr kumimoji="0" lang="en-US" sz="3800" b="0" i="0" u="none" strike="noStrike" kern="1200" cap="none" spc="0" normalizeH="0" baseline="0" noProof="0" dirty="0">
                <a:ln>
                  <a:noFill/>
                </a:ln>
                <a:solidFill>
                  <a:srgbClr val="0B5756"/>
                </a:solidFill>
                <a:effectLst/>
                <a:uLnTx/>
                <a:uFillTx/>
                <a:latin typeface="Bebas Neue Bold"/>
                <a:ea typeface="+mn-ea"/>
                <a:cs typeface="+mn-cs"/>
              </a:rPr>
              <a:t> </a:t>
            </a:r>
            <a:r>
              <a:rPr kumimoji="0" lang="en-US" sz="3800" b="0" i="0" u="none" strike="noStrike" kern="1200" cap="none" spc="0" normalizeH="0" baseline="0" noProof="0" dirty="0" err="1">
                <a:ln>
                  <a:noFill/>
                </a:ln>
                <a:solidFill>
                  <a:srgbClr val="0B5756"/>
                </a:solidFill>
                <a:effectLst/>
                <a:uLnTx/>
                <a:uFillTx/>
                <a:latin typeface="Bebas Neue Bold"/>
                <a:ea typeface="+mn-ea"/>
                <a:cs typeface="+mn-cs"/>
              </a:rPr>
              <a:t>seletivo</a:t>
            </a:r>
            <a:endParaRPr kumimoji="0" lang="en-US" sz="3800" b="0" i="0" u="none" strike="noStrike" kern="1200" cap="none" spc="0" normalizeH="0" baseline="0" noProof="0" dirty="0">
              <a:ln>
                <a:noFill/>
              </a:ln>
              <a:solidFill>
                <a:srgbClr val="0B5756"/>
              </a:solidFill>
              <a:effectLst/>
              <a:uLnTx/>
              <a:uFillTx/>
              <a:latin typeface="Bebas Neue Bold"/>
              <a:ea typeface="+mn-ea"/>
              <a:cs typeface="+mn-cs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73375B69-FA39-24AE-1329-D285B8307555}"/>
              </a:ext>
            </a:extLst>
          </p:cNvPr>
          <p:cNvSpPr txBox="1"/>
          <p:nvPr/>
        </p:nvSpPr>
        <p:spPr>
          <a:xfrm>
            <a:off x="491067" y="3041124"/>
            <a:ext cx="10784763" cy="1318619"/>
          </a:xfrm>
          <a:prstGeom prst="rect">
            <a:avLst/>
          </a:prstGeom>
          <a:solidFill>
            <a:srgbClr val="EBF1DE">
              <a:alpha val="76863"/>
            </a:srgbClr>
          </a:solidFill>
          <a:ln>
            <a:noFill/>
          </a:ln>
        </p:spPr>
        <p:txBody>
          <a:bodyPr vert="horz" wrap="square" lIns="121920" tIns="60960" rIns="121920" bIns="60960" rtlCol="0" anchor="t">
            <a:noAutofit/>
          </a:bodyPr>
          <a:lstStyle/>
          <a:p>
            <a:pPr marL="685783" marR="0" lvl="0" indent="-685783" algn="just" defTabSz="4572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Tx/>
              <a:buSzTx/>
              <a:buFont typeface="+mj-lt"/>
              <a:buAutoNum type="arabicPeriod" startAt="2"/>
              <a:tabLst/>
              <a:defRPr/>
            </a:pPr>
            <a:endParaRPr kumimoji="0" lang="pt-BR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Bahnschrift SemiCondensed" panose="020B0502040204020203" pitchFamily="34" charset="0"/>
              <a:ea typeface="+mn-ea"/>
              <a:cs typeface="+mn-cs"/>
            </a:endParaRP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E3BF9B43-6461-0F17-78FF-0C6FA9583552}"/>
              </a:ext>
            </a:extLst>
          </p:cNvPr>
          <p:cNvSpPr/>
          <p:nvPr/>
        </p:nvSpPr>
        <p:spPr>
          <a:xfrm>
            <a:off x="523853" y="1932299"/>
            <a:ext cx="10751976" cy="974690"/>
          </a:xfrm>
          <a:prstGeom prst="rect">
            <a:avLst/>
          </a:prstGeom>
          <a:solidFill>
            <a:schemeClr val="accent6">
              <a:lumMod val="20000"/>
              <a:lumOff val="80000"/>
              <a:alpha val="88000"/>
            </a:schemeClr>
          </a:solidFill>
        </p:spPr>
        <p:txBody>
          <a:bodyPr wrap="square">
            <a:spAutoFit/>
          </a:bodyPr>
          <a:lstStyle/>
          <a:p>
            <a:pPr marL="685783" marR="0" lvl="0" indent="-685783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t-BR" sz="2667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Bebas Neue" panose="020B0606020202050201" pitchFamily="34" charset="0"/>
                <a:ea typeface="+mn-ea"/>
                <a:cs typeface="+mn-cs"/>
              </a:rPr>
              <a:t>HABILITAÇÃO</a:t>
            </a:r>
          </a:p>
          <a:p>
            <a:pPr marL="609585" marR="0" lvl="0" indent="-609585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Bahnschrift SemiCondensed" panose="020B0502040204020203" pitchFamily="34" charset="0"/>
                <a:ea typeface="+mn-ea"/>
                <a:cs typeface="+mn-cs"/>
              </a:rPr>
              <a:t>Requisitos formais e de aderência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2EDF3789-99E5-5B2D-6A5C-BE14E23F48E1}"/>
              </a:ext>
            </a:extLst>
          </p:cNvPr>
          <p:cNvSpPr txBox="1"/>
          <p:nvPr/>
        </p:nvSpPr>
        <p:spPr>
          <a:xfrm>
            <a:off x="523853" y="3281399"/>
            <a:ext cx="10641987" cy="9490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85783" marR="0" lvl="0" indent="-685783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+mj-lt"/>
              <a:buAutoNum type="arabicPeriod" startAt="2"/>
              <a:tabLst/>
              <a:defRPr/>
            </a:pPr>
            <a:r>
              <a:rPr kumimoji="0" lang="pt-BR" sz="2667" b="1" i="0" u="none" strike="noStrike" kern="1200" cap="none" spc="0" normalizeH="0" baseline="0" noProof="0" dirty="0">
                <a:ln>
                  <a:noFill/>
                </a:ln>
                <a:solidFill>
                  <a:srgbClr val="108071"/>
                </a:solidFill>
                <a:effectLst/>
                <a:uLnTx/>
                <a:uFillTx/>
                <a:latin typeface="Bebas Neue" panose="020B0606020202050201" pitchFamily="34" charset="0"/>
                <a:ea typeface="+mn-ea"/>
                <a:cs typeface="+mn-cs"/>
              </a:rPr>
              <a:t>ANÁLISE DE MÉRITO</a:t>
            </a:r>
          </a:p>
          <a:p>
            <a:pPr marL="609585" marR="0" lvl="0" indent="-609585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Bahnschrift SemiCondensed" panose="020B0502040204020203" pitchFamily="34" charset="0"/>
                <a:ea typeface="+mn-ea"/>
                <a:cs typeface="+mn-cs"/>
              </a:rPr>
              <a:t>Análise dos aspectos técnicos das propostas habilitadas;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C09D7737-E2AB-1B2D-1862-DB9946A416F4}"/>
              </a:ext>
            </a:extLst>
          </p:cNvPr>
          <p:cNvSpPr/>
          <p:nvPr/>
        </p:nvSpPr>
        <p:spPr>
          <a:xfrm>
            <a:off x="507460" y="4511718"/>
            <a:ext cx="10751976" cy="949042"/>
          </a:xfrm>
          <a:prstGeom prst="rect">
            <a:avLst/>
          </a:prstGeom>
          <a:solidFill>
            <a:schemeClr val="bg1">
              <a:lumMod val="95000"/>
              <a:alpha val="88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667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Bebas Neue" panose="020B0606020202050201" pitchFamily="34" charset="0"/>
                <a:ea typeface="+mn-ea"/>
                <a:cs typeface="+mn-cs"/>
              </a:rPr>
              <a:t>3.	   Análise conclusiva</a:t>
            </a:r>
          </a:p>
          <a:p>
            <a:pPr marL="609585" indent="-609585" algn="just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pt-BR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Bahnschrift SemiCondensed" panose="020B0502040204020203" pitchFamily="34" charset="0"/>
              </a:rPr>
              <a:t>Análise detalhada do Plano de Trabalho da proposta mais bem classificada</a:t>
            </a:r>
          </a:p>
        </p:txBody>
      </p:sp>
    </p:spTree>
    <p:extLst>
      <p:ext uri="{BB962C8B-B14F-4D97-AF65-F5344CB8AC3E}">
        <p14:creationId xmlns:p14="http://schemas.microsoft.com/office/powerpoint/2010/main" val="39001476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263152" y="804788"/>
            <a:ext cx="10947391" cy="5273238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marL="342900" indent="-342900" algn="just" defTabSz="609585">
              <a:buFontTx/>
              <a:buAutoNum type="arabicPeriod"/>
              <a:defRPr/>
            </a:pPr>
            <a:r>
              <a:rPr lang="pt-BR" b="1" dirty="0">
                <a:solidFill>
                  <a:srgbClr val="F79646"/>
                </a:solidFill>
                <a:latin typeface="Bahnschrift SemiCondensed" panose="020B0502040204020203" pitchFamily="34" charset="0"/>
              </a:rPr>
              <a:t>ADERÊNCIA DA PROPOSTA AO OBJETIVO E AO ARRANJO EXIGIDO</a:t>
            </a:r>
            <a:r>
              <a:rPr lang="pt-BR" dirty="0">
                <a:latin typeface="Bahnschrift SemiCondensed" panose="020B0502040204020203" pitchFamily="34" charset="0"/>
              </a:rPr>
              <a:t> (seções 2 e 5)</a:t>
            </a:r>
          </a:p>
          <a:p>
            <a:pPr marL="0" marR="0" lvl="0" indent="0" algn="just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Bahnschrift SemiCondensed" panose="020B0502040204020203" pitchFamily="34" charset="0"/>
                <a:ea typeface="+mn-ea"/>
                <a:cs typeface="+mn-cs"/>
              </a:rPr>
              <a:t>-</a:t>
            </a:r>
            <a:r>
              <a:rPr lang="pt-BR" dirty="0">
                <a:solidFill>
                  <a:prstClr val="black">
                    <a:lumMod val="65000"/>
                    <a:lumOff val="35000"/>
                  </a:prstClr>
                </a:solidFill>
                <a:latin typeface="Bahnschrift SemiCondensed" panose="020B0502040204020203" pitchFamily="34" charset="0"/>
              </a:rPr>
              <a:t>Atendimento aos requisitos mínimos do Arranjo de apresentação da proposta</a:t>
            </a: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Bahnschrift SemiCondensed" panose="020B0502040204020203" pitchFamily="34" charset="0"/>
              <a:ea typeface="+mn-ea"/>
              <a:cs typeface="+mn-cs"/>
            </a:endParaRPr>
          </a:p>
          <a:p>
            <a:pPr algn="just" defTabSz="609585">
              <a:defRPr/>
            </a:pPr>
            <a:endParaRPr lang="pt-BR" dirty="0">
              <a:solidFill>
                <a:prstClr val="black">
                  <a:lumMod val="65000"/>
                  <a:lumOff val="35000"/>
                </a:prstClr>
              </a:solidFill>
              <a:latin typeface="Bahnschrift SemiCondensed" panose="020B0502040204020203" pitchFamily="34" charset="0"/>
            </a:endParaRPr>
          </a:p>
          <a:p>
            <a:pPr algn="just" defTabSz="609585">
              <a:defRPr/>
            </a:pPr>
            <a:r>
              <a:rPr lang="pt-BR" b="1" dirty="0">
                <a:solidFill>
                  <a:srgbClr val="F79646"/>
                </a:solidFill>
                <a:latin typeface="Bahnschrift SemiCondensed" panose="020B0502040204020203" pitchFamily="34" charset="0"/>
              </a:rPr>
              <a:t>2.. ELEGIBILIDADE DAS EMPRESAS PARTICIPANTES</a:t>
            </a:r>
            <a:r>
              <a:rPr lang="pt-BR" dirty="0">
                <a:latin typeface="Bahnschrift SemiCondensed" panose="020B0502040204020203" pitchFamily="34" charset="0"/>
              </a:rPr>
              <a:t> (seção 4)</a:t>
            </a:r>
          </a:p>
          <a:p>
            <a:pPr lvl="0" algn="just" defTabSz="609585">
              <a:defRPr/>
            </a:pPr>
            <a:r>
              <a:rPr lang="pt-BR" dirty="0">
                <a:solidFill>
                  <a:prstClr val="black">
                    <a:lumMod val="65000"/>
                    <a:lumOff val="35000"/>
                  </a:prstClr>
                </a:solidFill>
                <a:latin typeface="Bahnschrift SemiCondensed" panose="020B0502040204020203" pitchFamily="34" charset="0"/>
              </a:rPr>
              <a:t>-Registro em junta comercial até 31/12/2025 (proponente/coexecutor)</a:t>
            </a:r>
          </a:p>
          <a:p>
            <a:pPr algn="just" defTabSz="609585">
              <a:defRPr/>
            </a:pPr>
            <a:r>
              <a:rPr lang="pt-BR" dirty="0">
                <a:solidFill>
                  <a:prstClr val="black">
                    <a:lumMod val="65000"/>
                    <a:lumOff val="35000"/>
                  </a:prstClr>
                </a:solidFill>
                <a:latin typeface="Bahnschrift SemiCondensed" panose="020B0502040204020203" pitchFamily="34" charset="0"/>
              </a:rPr>
              <a:t>-Objeto social compatível (proponente/coexecutor)</a:t>
            </a:r>
          </a:p>
          <a:p>
            <a:pPr algn="just" defTabSz="609585">
              <a:defRPr/>
            </a:pPr>
            <a:r>
              <a:rPr lang="pt-BR" dirty="0">
                <a:solidFill>
                  <a:prstClr val="black">
                    <a:lumMod val="65000"/>
                    <a:lumOff val="35000"/>
                  </a:prstClr>
                </a:solidFill>
                <a:latin typeface="Bahnschrift SemiCondensed" panose="020B0502040204020203" pitchFamily="34" charset="0"/>
              </a:rPr>
              <a:t>-ICT(s): Todas deverão ser credenciada(s) ou possuir protocolo de solicitação de credenciamento junto à ANP.</a:t>
            </a:r>
          </a:p>
          <a:p>
            <a:pPr algn="just" defTabSz="609585">
              <a:defRPr/>
            </a:pPr>
            <a:r>
              <a:rPr lang="pt-BR" dirty="0">
                <a:solidFill>
                  <a:prstClr val="black">
                    <a:lumMod val="65000"/>
                    <a:lumOff val="35000"/>
                  </a:prstClr>
                </a:solidFill>
                <a:latin typeface="Bahnschrift SemiCondensed" panose="020B0502040204020203" pitchFamily="34" charset="0"/>
              </a:rPr>
              <a:t>- A principal atividade de P&amp;D do(s) grupo econômico(s) ao(s) qual(</a:t>
            </a:r>
            <a:r>
              <a:rPr lang="pt-BR" dirty="0" err="1">
                <a:solidFill>
                  <a:prstClr val="black">
                    <a:lumMod val="65000"/>
                    <a:lumOff val="35000"/>
                  </a:prstClr>
                </a:solidFill>
                <a:latin typeface="Bahnschrift SemiCondensed" panose="020B0502040204020203" pitchFamily="34" charset="0"/>
              </a:rPr>
              <a:t>is</a:t>
            </a:r>
            <a:r>
              <a:rPr lang="pt-BR" dirty="0">
                <a:solidFill>
                  <a:prstClr val="black">
                    <a:lumMod val="65000"/>
                    <a:lumOff val="35000"/>
                  </a:prstClr>
                </a:solidFill>
                <a:latin typeface="Bahnschrift SemiCondensed" panose="020B0502040204020203" pitchFamily="34" charset="0"/>
              </a:rPr>
              <a:t>) pertença(m) a proponente e as coexecutoras, na área específica do projeto, deve estar localizada no Brasil.</a:t>
            </a:r>
          </a:p>
          <a:p>
            <a:pPr algn="just" defTabSz="609585">
              <a:spcBef>
                <a:spcPts val="1600"/>
              </a:spcBef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F79646"/>
                </a:solidFill>
                <a:effectLst/>
                <a:uLnTx/>
                <a:uFillTx/>
                <a:latin typeface="Bahnschrift SemiCondensed" panose="020B0502040204020203" pitchFamily="34" charset="0"/>
                <a:ea typeface="+mn-ea"/>
                <a:cs typeface="+mn-cs"/>
              </a:rPr>
              <a:t>3. NÚMERO MÁXIMO DE PROPOSTAS POR PROPONENTE </a:t>
            </a:r>
            <a:r>
              <a:rPr lang="pt-BR" dirty="0">
                <a:latin typeface="Bahnschrift SemiCondensed" panose="020B0502040204020203" pitchFamily="34" charset="0"/>
              </a:rPr>
              <a:t> (Item 5.3)</a:t>
            </a:r>
          </a:p>
          <a:p>
            <a:pPr marL="0" marR="0" lvl="0" indent="0" algn="just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Bahnschrift SemiCondensed" panose="020B0502040204020203" pitchFamily="34" charset="0"/>
                <a:ea typeface="+mn-ea"/>
                <a:cs typeface="+mn-cs"/>
              </a:rPr>
              <a:t>-Cada empresa pode ser proponente em apenas uma proposta.</a:t>
            </a:r>
          </a:p>
          <a:p>
            <a:pPr lvl="0" algn="just" defTabSz="609585">
              <a:spcBef>
                <a:spcPts val="1600"/>
              </a:spcBef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F79646"/>
                </a:solidFill>
                <a:effectLst/>
                <a:uLnTx/>
                <a:uFillTx/>
                <a:latin typeface="Bahnschrift SemiCondensed" panose="020B0502040204020203" pitchFamily="34" charset="0"/>
                <a:ea typeface="+mn-ea"/>
                <a:cs typeface="+mn-cs"/>
              </a:rPr>
              <a:t>4. ATENDIMENTO DOS VALORES LIMITES SOLICITADOS </a:t>
            </a:r>
            <a:r>
              <a:rPr lang="pt-BR" dirty="0">
                <a:latin typeface="Bahnschrift SemiCondensed" panose="020B0502040204020203" pitchFamily="34" charset="0"/>
              </a:rPr>
              <a:t>(Item 8.1)</a:t>
            </a:r>
          </a:p>
          <a:p>
            <a:pPr algn="just" defTabSz="609585">
              <a:spcBef>
                <a:spcPts val="1600"/>
              </a:spcBef>
              <a:defRPr/>
            </a:pPr>
            <a:r>
              <a:rPr lang="pt-BR" b="1" dirty="0">
                <a:solidFill>
                  <a:srgbClr val="F79646"/>
                </a:solidFill>
                <a:latin typeface="Bahnschrift SemiCondensed" panose="020B0502040204020203" pitchFamily="34" charset="0"/>
              </a:rPr>
              <a:t>5. ATENDIMENTO AO PERCENTUAL MÍNIMO DE CONTRAPARTIDA </a:t>
            </a:r>
            <a:r>
              <a:rPr lang="pt-BR" dirty="0">
                <a:latin typeface="Bahnschrift SemiCondensed" panose="020B0502040204020203" pitchFamily="34" charset="0"/>
              </a:rPr>
              <a:t>(Item 9.2)</a:t>
            </a:r>
          </a:p>
          <a:p>
            <a:pPr algn="just" defTabSz="609585">
              <a:spcBef>
                <a:spcPts val="1600"/>
              </a:spcBef>
              <a:defRPr/>
            </a:pPr>
            <a:r>
              <a:rPr lang="pt-BR" b="1" dirty="0">
                <a:solidFill>
                  <a:srgbClr val="F79646"/>
                </a:solidFill>
                <a:latin typeface="Bahnschrift SemiCondensed" panose="020B0502040204020203" pitchFamily="34" charset="0"/>
              </a:rPr>
              <a:t>6. ATENDIMENTO AO PRAZO DE EXECUÇÃO </a:t>
            </a:r>
            <a:r>
              <a:rPr lang="pt-BR" dirty="0">
                <a:latin typeface="Bahnschrift SemiCondensed" panose="020B0502040204020203" pitchFamily="34" charset="0"/>
              </a:rPr>
              <a:t>(Item 10.1)</a:t>
            </a:r>
          </a:p>
          <a:p>
            <a:pPr algn="just" defTabSz="609585">
              <a:spcBef>
                <a:spcPts val="1600"/>
              </a:spcBef>
              <a:defRPr/>
            </a:pPr>
            <a:r>
              <a:rPr lang="pt-BR" b="1" dirty="0">
                <a:solidFill>
                  <a:srgbClr val="F79646"/>
                </a:solidFill>
                <a:latin typeface="Bahnschrift SemiCondensed" panose="020B0502040204020203" pitchFamily="34" charset="0"/>
              </a:rPr>
              <a:t>7. APRESENTAÇÃO DA PROPOSTA E </a:t>
            </a:r>
            <a:r>
              <a:rPr lang="pt-BR" b="1" u="sng" dirty="0">
                <a:solidFill>
                  <a:srgbClr val="F79646"/>
                </a:solidFill>
                <a:latin typeface="Bahnschrift SemiCondensed" panose="020B0502040204020203" pitchFamily="34" charset="0"/>
              </a:rPr>
              <a:t>DOCUMENTOS</a:t>
            </a:r>
            <a:r>
              <a:rPr lang="pt-BR" b="1" dirty="0">
                <a:solidFill>
                  <a:srgbClr val="F79646"/>
                </a:solidFill>
                <a:latin typeface="Bahnschrift SemiCondensed" panose="020B0502040204020203" pitchFamily="34" charset="0"/>
              </a:rPr>
              <a:t> NA FORMA EXIGIDA NO EDITAL, ATÉ A DATA LIMITE </a:t>
            </a:r>
            <a:r>
              <a:rPr lang="pt-BR" dirty="0">
                <a:latin typeface="Bahnschrift SemiCondensed" panose="020B0502040204020203" pitchFamily="34" charset="0"/>
              </a:rPr>
              <a:t>(seções 11 e 15)</a:t>
            </a:r>
            <a:endParaRPr kumimoji="0" lang="pt-BR" sz="1800" b="1" i="0" u="none" strike="noStrike" kern="1200" cap="none" spc="0" normalizeH="0" baseline="0" noProof="0" dirty="0">
              <a:ln>
                <a:noFill/>
              </a:ln>
              <a:solidFill>
                <a:srgbClr val="F79646"/>
              </a:solidFill>
              <a:effectLst/>
              <a:uLnTx/>
              <a:uFillTx/>
              <a:latin typeface="Bahnschrift SemiCondensed" panose="020B0502040204020203" pitchFamily="34" charset="0"/>
              <a:ea typeface="+mn-ea"/>
              <a:cs typeface="+mn-cs"/>
            </a:endParaRPr>
          </a:p>
        </p:txBody>
      </p:sp>
      <p:sp>
        <p:nvSpPr>
          <p:cNvPr id="2" name="TextBox 3">
            <a:extLst>
              <a:ext uri="{FF2B5EF4-FFF2-40B4-BE49-F238E27FC236}">
                <a16:creationId xmlns:a16="http://schemas.microsoft.com/office/drawing/2014/main" id="{2BAFED49-A9BD-D80C-343A-C49ABF0C5443}"/>
              </a:ext>
            </a:extLst>
          </p:cNvPr>
          <p:cNvSpPr txBox="1"/>
          <p:nvPr/>
        </p:nvSpPr>
        <p:spPr>
          <a:xfrm>
            <a:off x="469907" y="134039"/>
            <a:ext cx="11240660" cy="625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5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pt-BR" sz="3467" dirty="0">
                <a:solidFill>
                  <a:srgbClr val="0A504E"/>
                </a:solidFill>
                <a:latin typeface="Bebas Neue Bold" panose="020B0606020202050201" charset="0"/>
                <a:cs typeface="Bebas Neue Regular"/>
              </a:rPr>
              <a:t>ETAPA 1 HABILITAÇÃO – REQUISITOS FORMAIS E DE ADERÊNCIA (exemplos)</a:t>
            </a:r>
            <a:endParaRPr kumimoji="0" lang="en-US" sz="3467" b="0" i="0" u="none" strike="noStrike" kern="1200" cap="none" spc="0" normalizeH="0" baseline="0" noProof="0" dirty="0">
              <a:ln>
                <a:noFill/>
              </a:ln>
              <a:solidFill>
                <a:srgbClr val="0A504E"/>
              </a:solidFill>
              <a:effectLst/>
              <a:uLnTx/>
              <a:uFillTx/>
              <a:latin typeface="Bebas Neue Bold" panose="020B0606020202050201" charset="0"/>
              <a:ea typeface="+mn-ea"/>
              <a:cs typeface="Bebas Neue Regular"/>
            </a:endParaRPr>
          </a:p>
        </p:txBody>
      </p:sp>
      <p:sp>
        <p:nvSpPr>
          <p:cNvPr id="3" name="Seta: Dobrada para Cima 2">
            <a:extLst>
              <a:ext uri="{FF2B5EF4-FFF2-40B4-BE49-F238E27FC236}">
                <a16:creationId xmlns:a16="http://schemas.microsoft.com/office/drawing/2014/main" id="{AE9616A4-57B1-EF60-361C-54A2D38F7414}"/>
              </a:ext>
            </a:extLst>
          </p:cNvPr>
          <p:cNvSpPr/>
          <p:nvPr/>
        </p:nvSpPr>
        <p:spPr>
          <a:xfrm rot="5400000">
            <a:off x="4297680" y="6006937"/>
            <a:ext cx="393192" cy="485975"/>
          </a:xfrm>
          <a:prstGeom prst="bentUpArrow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A0349F91-8D61-281A-4815-E69947CF8292}"/>
              </a:ext>
            </a:extLst>
          </p:cNvPr>
          <p:cNvSpPr txBox="1"/>
          <p:nvPr/>
        </p:nvSpPr>
        <p:spPr>
          <a:xfrm>
            <a:off x="4898400" y="6060686"/>
            <a:ext cx="505244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 defTabSz="609585">
              <a:defRPr/>
            </a:pPr>
            <a:r>
              <a:rPr lang="pt-BR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Bahnschrift SemiCondensed" panose="020B0502040204020203" pitchFamily="34" charset="0"/>
              </a:rPr>
              <a:t>Anexo 3 apresenta a relação dos documentos a serem enviados junto do envio da proposta</a:t>
            </a:r>
          </a:p>
        </p:txBody>
      </p:sp>
    </p:spTree>
    <p:extLst>
      <p:ext uri="{BB962C8B-B14F-4D97-AF65-F5344CB8AC3E}">
        <p14:creationId xmlns:p14="http://schemas.microsoft.com/office/powerpoint/2010/main" val="15502776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2AB9C9-9B09-7E49-C7C6-52E033AC1E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>
            <a:extLst>
              <a:ext uri="{FF2B5EF4-FFF2-40B4-BE49-F238E27FC236}">
                <a16:creationId xmlns:a16="http://schemas.microsoft.com/office/drawing/2014/main" id="{EBE1901B-E1FD-5797-8D7D-EF012FC03014}"/>
              </a:ext>
            </a:extLst>
          </p:cNvPr>
          <p:cNvSpPr/>
          <p:nvPr/>
        </p:nvSpPr>
        <p:spPr>
          <a:xfrm>
            <a:off x="1160876" y="4934379"/>
            <a:ext cx="9774936" cy="1256236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2">
                <a:lumMod val="90000"/>
                <a:lumOff val="10000"/>
              </a:schemeClr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pt-B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C18D9025-D69E-02D2-98BB-CEEE5EFAB67E}"/>
              </a:ext>
            </a:extLst>
          </p:cNvPr>
          <p:cNvSpPr/>
          <p:nvPr/>
        </p:nvSpPr>
        <p:spPr>
          <a:xfrm>
            <a:off x="1160876" y="903629"/>
            <a:ext cx="9774936" cy="3891002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2">
                <a:lumMod val="90000"/>
                <a:lumOff val="10000"/>
              </a:schemeClr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pt-B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2" name="TextBox 3">
            <a:extLst>
              <a:ext uri="{FF2B5EF4-FFF2-40B4-BE49-F238E27FC236}">
                <a16:creationId xmlns:a16="http://schemas.microsoft.com/office/drawing/2014/main" id="{CF043C36-C863-E86A-D286-D17578581741}"/>
              </a:ext>
            </a:extLst>
          </p:cNvPr>
          <p:cNvSpPr txBox="1"/>
          <p:nvPr/>
        </p:nvSpPr>
        <p:spPr>
          <a:xfrm>
            <a:off x="469907" y="134039"/>
            <a:ext cx="11240660" cy="625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5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pt-BR" sz="3467" dirty="0">
                <a:solidFill>
                  <a:srgbClr val="0A504E"/>
                </a:solidFill>
                <a:latin typeface="Bebas Neue Bold" panose="020B0606020202050201" charset="0"/>
                <a:cs typeface="Bebas Neue Regular"/>
              </a:rPr>
              <a:t>ETAPA 1 HABILITAÇÃO – DOCUMENTOS OBRIGATÓRIOS – </a:t>
            </a:r>
            <a:r>
              <a:rPr lang="pt-BR" sz="3467" dirty="0">
                <a:solidFill>
                  <a:srgbClr val="DD4F05"/>
                </a:solidFill>
                <a:latin typeface="Bebas Neue Bold" panose="020B0606020202050201" charset="0"/>
                <a:cs typeface="Bebas Neue Regular"/>
              </a:rPr>
              <a:t>ANEXO 3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4141697E-B704-EB1C-BFC9-E048490159C3}"/>
              </a:ext>
            </a:extLst>
          </p:cNvPr>
          <p:cNvSpPr txBox="1"/>
          <p:nvPr/>
        </p:nvSpPr>
        <p:spPr>
          <a:xfrm>
            <a:off x="1364330" y="903629"/>
            <a:ext cx="9774936" cy="38910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Bef>
                <a:spcPts val="1200"/>
              </a:spcBef>
              <a:spcAft>
                <a:spcPts val="800"/>
              </a:spcAft>
              <a:buNone/>
            </a:pPr>
            <a:r>
              <a:rPr lang="pt-BR" sz="1800" dirty="0">
                <a:solidFill>
                  <a:srgbClr val="006563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  <a:r>
              <a:rPr lang="pt-BR" sz="1800" b="1" dirty="0">
                <a:solidFill>
                  <a:srgbClr val="006563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Plano de Trabalho Petrobras</a:t>
            </a:r>
            <a:r>
              <a:rPr lang="pt-BR" sz="1800" dirty="0">
                <a:solidFill>
                  <a:srgbClr val="006563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na forma do </a:t>
            </a:r>
            <a:r>
              <a:rPr lang="pt-BR" sz="1800" u="sng" dirty="0">
                <a:solidFill>
                  <a:srgbClr val="006563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Anexo 1.1.</a:t>
            </a:r>
          </a:p>
          <a:p>
            <a:pPr algn="just">
              <a:lnSpc>
                <a:spcPct val="115000"/>
              </a:lnSpc>
              <a:spcBef>
                <a:spcPts val="1200"/>
              </a:spcBef>
              <a:spcAft>
                <a:spcPts val="800"/>
              </a:spcAft>
              <a:buNone/>
            </a:pPr>
            <a:r>
              <a:rPr lang="pt-BR" sz="1800" dirty="0">
                <a:solidFill>
                  <a:srgbClr val="006563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  <a:r>
              <a:rPr lang="pt-BR" sz="1800" b="1" dirty="0">
                <a:solidFill>
                  <a:srgbClr val="006563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Planilha</a:t>
            </a:r>
            <a:r>
              <a:rPr lang="pt-BR" sz="1800" dirty="0">
                <a:solidFill>
                  <a:srgbClr val="006563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para aferição do índice de nacionalização do </a:t>
            </a:r>
            <a:r>
              <a:rPr lang="pt-BR" sz="1800" dirty="0" err="1">
                <a:solidFill>
                  <a:srgbClr val="006563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eletrolisador</a:t>
            </a:r>
            <a:r>
              <a:rPr lang="pt-BR" sz="1800" dirty="0">
                <a:solidFill>
                  <a:srgbClr val="006563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na forma do </a:t>
            </a:r>
            <a:r>
              <a:rPr lang="pt-BR" sz="1800" u="sng" dirty="0">
                <a:solidFill>
                  <a:srgbClr val="006563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Anexo 8</a:t>
            </a:r>
            <a:r>
              <a:rPr lang="pt-BR" sz="1800" dirty="0">
                <a:solidFill>
                  <a:srgbClr val="006563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15000"/>
              </a:lnSpc>
              <a:spcBef>
                <a:spcPts val="1200"/>
              </a:spcBef>
              <a:spcAft>
                <a:spcPts val="800"/>
              </a:spcAft>
              <a:buNone/>
            </a:pPr>
            <a:r>
              <a:rPr lang="pt-BR" sz="1800" dirty="0">
                <a:solidFill>
                  <a:srgbClr val="006563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</a:t>
            </a:r>
            <a:r>
              <a:rPr lang="pt-BR" sz="1800" b="1" dirty="0">
                <a:solidFill>
                  <a:srgbClr val="006563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Planilha</a:t>
            </a:r>
            <a:r>
              <a:rPr lang="pt-BR" sz="1800" dirty="0">
                <a:solidFill>
                  <a:srgbClr val="006563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para cálculo do custo nivelado do hidrogênio (LCOH), na forma do </a:t>
            </a:r>
            <a:r>
              <a:rPr lang="pt-BR" sz="1800" u="sng" dirty="0">
                <a:solidFill>
                  <a:srgbClr val="006563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Anexo 9</a:t>
            </a:r>
            <a:r>
              <a:rPr lang="pt-BR" sz="1800" dirty="0">
                <a:solidFill>
                  <a:srgbClr val="006563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15000"/>
              </a:lnSpc>
              <a:spcBef>
                <a:spcPts val="1200"/>
              </a:spcBef>
              <a:buNone/>
            </a:pPr>
            <a:r>
              <a:rPr lang="pt-BR" sz="1800" dirty="0">
                <a:solidFill>
                  <a:srgbClr val="006563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 </a:t>
            </a:r>
            <a:r>
              <a:rPr lang="pt-BR" sz="1800" b="1" dirty="0">
                <a:solidFill>
                  <a:srgbClr val="006563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Carta(s)</a:t>
            </a:r>
            <a:r>
              <a:rPr lang="pt-BR" sz="1800" dirty="0">
                <a:solidFill>
                  <a:srgbClr val="006563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 Manifestação de Interesse na forma dos </a:t>
            </a:r>
            <a:r>
              <a:rPr lang="pt-BR" sz="1800" u="sng" dirty="0">
                <a:solidFill>
                  <a:srgbClr val="006563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Anexos 10 e 11</a:t>
            </a:r>
            <a:r>
              <a:rPr lang="pt-BR" sz="1800" dirty="0">
                <a:solidFill>
                  <a:srgbClr val="006563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se for o caso.</a:t>
            </a:r>
          </a:p>
          <a:p>
            <a:pPr algn="just">
              <a:lnSpc>
                <a:spcPct val="115000"/>
              </a:lnSpc>
              <a:buNone/>
            </a:pPr>
            <a:r>
              <a:rPr lang="pt-BR" dirty="0">
                <a:solidFill>
                  <a:srgbClr val="006563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- Aquisição do Sistema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800" dirty="0">
                <a:solidFill>
                  <a:srgbClr val="006563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- Demonstração do Sistema</a:t>
            </a:r>
          </a:p>
          <a:p>
            <a:pPr algn="just">
              <a:lnSpc>
                <a:spcPct val="115000"/>
              </a:lnSpc>
              <a:spcBef>
                <a:spcPts val="1200"/>
              </a:spcBef>
              <a:spcAft>
                <a:spcPts val="800"/>
              </a:spcAft>
              <a:buNone/>
            </a:pPr>
            <a:r>
              <a:rPr lang="pt-BR" sz="1800" dirty="0">
                <a:solidFill>
                  <a:srgbClr val="006563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5. </a:t>
            </a:r>
            <a:r>
              <a:rPr lang="pt-BR" sz="1800" b="1" dirty="0">
                <a:solidFill>
                  <a:srgbClr val="006563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Modelo de Negócios</a:t>
            </a:r>
            <a:r>
              <a:rPr lang="pt-BR" sz="1800" dirty="0">
                <a:solidFill>
                  <a:srgbClr val="006563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conforme </a:t>
            </a:r>
            <a:r>
              <a:rPr lang="pt-BR" sz="1800" u="sng" dirty="0">
                <a:solidFill>
                  <a:srgbClr val="006563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Anexo 12</a:t>
            </a:r>
            <a:r>
              <a:rPr lang="pt-BR" sz="1800" dirty="0">
                <a:solidFill>
                  <a:srgbClr val="006563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15000"/>
              </a:lnSpc>
              <a:spcBef>
                <a:spcPts val="1200"/>
              </a:spcBef>
              <a:spcAft>
                <a:spcPts val="800"/>
              </a:spcAft>
              <a:buNone/>
            </a:pPr>
            <a:r>
              <a:rPr lang="pt-BR" sz="1800" dirty="0">
                <a:solidFill>
                  <a:srgbClr val="006563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6. </a:t>
            </a:r>
            <a:r>
              <a:rPr lang="pt-BR" sz="1800" b="1" dirty="0">
                <a:solidFill>
                  <a:srgbClr val="006563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Declaração Unificada</a:t>
            </a:r>
            <a:r>
              <a:rPr lang="pt-BR" sz="1800" dirty="0">
                <a:solidFill>
                  <a:srgbClr val="006563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na forma do </a:t>
            </a:r>
            <a:r>
              <a:rPr lang="pt-BR" sz="1800" u="sng" dirty="0">
                <a:solidFill>
                  <a:srgbClr val="006563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Anexo 14</a:t>
            </a:r>
            <a:r>
              <a:rPr lang="pt-BR" sz="1800" dirty="0">
                <a:solidFill>
                  <a:srgbClr val="006563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conforme item 4.6.i do Edital.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94353F6-A4D0-951E-42DE-01F10FF70ED4}"/>
              </a:ext>
            </a:extLst>
          </p:cNvPr>
          <p:cNvSpPr txBox="1"/>
          <p:nvPr/>
        </p:nvSpPr>
        <p:spPr>
          <a:xfrm>
            <a:off x="1334413" y="4934379"/>
            <a:ext cx="9571482" cy="9840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Bef>
                <a:spcPts val="1200"/>
              </a:spcBef>
              <a:buNone/>
            </a:pPr>
            <a:r>
              <a:rPr lang="pt-BR" sz="1800" b="1" dirty="0">
                <a:solidFill>
                  <a:srgbClr val="DD4F05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Anexo 3 </a:t>
            </a:r>
            <a:r>
              <a:rPr lang="pt-BR" sz="1800" dirty="0">
                <a:solidFill>
                  <a:srgbClr val="006563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indica outros documentos exigidos na </a:t>
            </a:r>
            <a:r>
              <a:rPr lang="pt-BR" sz="1800" b="1" dirty="0">
                <a:solidFill>
                  <a:srgbClr val="006563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etapa conclusiva</a:t>
            </a:r>
            <a:r>
              <a:rPr lang="pt-BR" sz="1800" dirty="0">
                <a:solidFill>
                  <a:srgbClr val="006563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dirty="0">
                <a:solidFill>
                  <a:srgbClr val="006563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t-BR" sz="1600" dirty="0">
                <a:solidFill>
                  <a:srgbClr val="006563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pt-BR" sz="1600" dirty="0">
                <a:solidFill>
                  <a:srgbClr val="006563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Exemplo, entre outros: Demonstrativos Financeiros, evidência de </a:t>
            </a:r>
            <a:r>
              <a:rPr lang="pt-BR" sz="1600" u="sng" dirty="0">
                <a:solidFill>
                  <a:srgbClr val="006563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credenciamento da ICT junto à ANP </a:t>
            </a:r>
            <a:r>
              <a:rPr lang="pt-BR" sz="1600" dirty="0">
                <a:solidFill>
                  <a:srgbClr val="006563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(publicação no DOU) ou comprovação do protocolo de solicitação de credenciamento da ICT.</a:t>
            </a:r>
            <a:endParaRPr lang="pt-BR" sz="1800" u="sng" dirty="0">
              <a:solidFill>
                <a:srgbClr val="006563"/>
              </a:solidFill>
              <a:effectLst/>
              <a:latin typeface="Bahnschrif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55065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CE451F-12C1-EC4A-05DC-612FDC0E93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1E5167C0-251D-32D7-D65E-155C5E8943BA}"/>
              </a:ext>
            </a:extLst>
          </p:cNvPr>
          <p:cNvSpPr/>
          <p:nvPr/>
        </p:nvSpPr>
        <p:spPr>
          <a:xfrm>
            <a:off x="0" y="6340642"/>
            <a:ext cx="12192000" cy="5173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B9676AD0-535D-592A-0B3B-3CD893FD98D3}"/>
              </a:ext>
            </a:extLst>
          </p:cNvPr>
          <p:cNvSpPr txBox="1">
            <a:spLocks/>
          </p:cNvSpPr>
          <p:nvPr/>
        </p:nvSpPr>
        <p:spPr>
          <a:xfrm>
            <a:off x="303103" y="104965"/>
            <a:ext cx="11510524" cy="588615"/>
          </a:xfrm>
          <a:prstGeom prst="rect">
            <a:avLst/>
          </a:prstGeom>
        </p:spPr>
        <p:txBody>
          <a:bodyPr vert="horz" lIns="121920" tIns="60960" rIns="121920" bIns="60960" rtlCol="0" anchor="ctr">
            <a:normAutofit fontScale="92500"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60958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3600" b="0" i="0" u="none" strike="noStrike" kern="1200" cap="none" spc="0" normalizeH="0" baseline="0" noProof="0" dirty="0">
                <a:ln>
                  <a:noFill/>
                </a:ln>
                <a:solidFill>
                  <a:srgbClr val="0A4C4C"/>
                </a:solidFill>
                <a:effectLst/>
                <a:uLnTx/>
                <a:uFillTx/>
                <a:latin typeface="Bebas Neue" panose="020B0606020202050201" pitchFamily="34" charset="0"/>
                <a:ea typeface="+mj-ea"/>
                <a:cs typeface="+mj-cs"/>
                <a:sym typeface="Arial"/>
              </a:rPr>
              <a:t>ETAPA 2 – ANÁLISE DE MÉRITO - Critérios de Seleção</a:t>
            </a:r>
          </a:p>
        </p:txBody>
      </p: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76950F84-9E2C-3FE2-392A-9081C1C1679A}"/>
              </a:ext>
            </a:extLst>
          </p:cNvPr>
          <p:cNvGraphicFramePr/>
          <p:nvPr/>
        </p:nvGraphicFramePr>
        <p:xfrm>
          <a:off x="1934386" y="1105372"/>
          <a:ext cx="8323228" cy="42860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Seta: para Baixo 8">
            <a:extLst>
              <a:ext uri="{FF2B5EF4-FFF2-40B4-BE49-F238E27FC236}">
                <a16:creationId xmlns:a16="http://schemas.microsoft.com/office/drawing/2014/main" id="{3734E0DF-8858-81F2-D127-8478C56685AD}"/>
              </a:ext>
            </a:extLst>
          </p:cNvPr>
          <p:cNvSpPr/>
          <p:nvPr/>
        </p:nvSpPr>
        <p:spPr>
          <a:xfrm>
            <a:off x="4147795" y="2840634"/>
            <a:ext cx="194812" cy="521208"/>
          </a:xfrm>
          <a:prstGeom prst="downArrow">
            <a:avLst/>
          </a:prstGeom>
          <a:solidFill>
            <a:srgbClr val="DD4F0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Seta: para Baixo 17">
            <a:extLst>
              <a:ext uri="{FF2B5EF4-FFF2-40B4-BE49-F238E27FC236}">
                <a16:creationId xmlns:a16="http://schemas.microsoft.com/office/drawing/2014/main" id="{A63F8734-E0D3-22AA-DBE4-838C6DABFFA9}"/>
              </a:ext>
            </a:extLst>
          </p:cNvPr>
          <p:cNvSpPr/>
          <p:nvPr/>
        </p:nvSpPr>
        <p:spPr>
          <a:xfrm>
            <a:off x="7869601" y="2819196"/>
            <a:ext cx="194812" cy="521208"/>
          </a:xfrm>
          <a:prstGeom prst="downArrow">
            <a:avLst/>
          </a:prstGeom>
          <a:solidFill>
            <a:srgbClr val="DD4F0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40E3C192-4191-A3F9-64E8-E5F81F173D37}"/>
              </a:ext>
            </a:extLst>
          </p:cNvPr>
          <p:cNvSpPr/>
          <p:nvPr/>
        </p:nvSpPr>
        <p:spPr>
          <a:xfrm>
            <a:off x="4486194" y="2865514"/>
            <a:ext cx="1415845" cy="39004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1867" b="1" i="0" strike="noStrike" kern="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  <a:sym typeface="Arial"/>
              </a:rPr>
              <a:t>Sim ou Não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B24D9164-DEFC-8B63-E432-C85BE32CD905}"/>
              </a:ext>
            </a:extLst>
          </p:cNvPr>
          <p:cNvSpPr/>
          <p:nvPr/>
        </p:nvSpPr>
        <p:spPr>
          <a:xfrm>
            <a:off x="8205640" y="2840114"/>
            <a:ext cx="1415845" cy="39004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1867" b="1" i="0" strike="noStrike" kern="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  <a:sym typeface="Arial"/>
              </a:rPr>
              <a:t>Sim ou Não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21C6D3D9-28A0-89E4-1F01-490A530E8B1E}"/>
              </a:ext>
            </a:extLst>
          </p:cNvPr>
          <p:cNvSpPr txBox="1"/>
          <p:nvPr/>
        </p:nvSpPr>
        <p:spPr>
          <a:xfrm>
            <a:off x="2414016" y="5550540"/>
            <a:ext cx="70317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2" algn="ctr" defTabSz="609585">
              <a:spcBef>
                <a:spcPts val="400"/>
              </a:spcBef>
              <a:spcAft>
                <a:spcPts val="400"/>
              </a:spcAft>
              <a:buClr>
                <a:srgbClr val="000000"/>
              </a:buClr>
              <a:defRPr/>
            </a:pPr>
            <a:r>
              <a:rPr kumimoji="0" lang="pt-BR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Arial" panose="020B0604020202020204" pitchFamily="34" charset="0"/>
                <a:sym typeface="Arial"/>
              </a:rPr>
              <a:t>Propostas devem ser consideradas </a:t>
            </a:r>
            <a:r>
              <a:rPr kumimoji="0" lang="pt-BR" sz="18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Arial" panose="020B0604020202020204" pitchFamily="34" charset="0"/>
                <a:sym typeface="Arial"/>
              </a:rPr>
              <a:t>Consistentes</a:t>
            </a:r>
            <a:r>
              <a:rPr kumimoji="0" lang="pt-BR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Arial" panose="020B0604020202020204" pitchFamily="34" charset="0"/>
                <a:sym typeface="Arial"/>
              </a:rPr>
              <a:t> e possuir </a:t>
            </a:r>
            <a:r>
              <a:rPr kumimoji="0" lang="pt-BR" sz="18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Arial" panose="020B0604020202020204" pitchFamily="34" charset="0"/>
                <a:sym typeface="Arial"/>
              </a:rPr>
              <a:t>Incerteza Tecnológica relevante</a:t>
            </a:r>
          </a:p>
        </p:txBody>
      </p:sp>
    </p:spTree>
    <p:extLst>
      <p:ext uri="{BB962C8B-B14F-4D97-AF65-F5344CB8AC3E}">
        <p14:creationId xmlns:p14="http://schemas.microsoft.com/office/powerpoint/2010/main" val="16139913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22FCAE-E572-8B15-DA8C-E56C6EFDC9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85052085-3416-0DDB-055A-C354CC49F6C4}"/>
              </a:ext>
            </a:extLst>
          </p:cNvPr>
          <p:cNvSpPr/>
          <p:nvPr/>
        </p:nvSpPr>
        <p:spPr>
          <a:xfrm>
            <a:off x="0" y="6340642"/>
            <a:ext cx="12192000" cy="5173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E68B7E04-4171-F807-86B5-2AE80351B8A3}"/>
              </a:ext>
            </a:extLst>
          </p:cNvPr>
          <p:cNvSpPr txBox="1">
            <a:spLocks/>
          </p:cNvSpPr>
          <p:nvPr/>
        </p:nvSpPr>
        <p:spPr>
          <a:xfrm>
            <a:off x="303103" y="104965"/>
            <a:ext cx="11510524" cy="588615"/>
          </a:xfrm>
          <a:prstGeom prst="rect">
            <a:avLst/>
          </a:prstGeom>
        </p:spPr>
        <p:txBody>
          <a:bodyPr vert="horz" lIns="121920" tIns="60960" rIns="121920" bIns="60960" rtlCol="0" anchor="ctr">
            <a:normAutofit fontScale="92500"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60958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3600" b="0" i="0" u="none" strike="noStrike" kern="1200" cap="none" spc="0" normalizeH="0" baseline="0" noProof="0" dirty="0">
                <a:ln>
                  <a:noFill/>
                </a:ln>
                <a:solidFill>
                  <a:srgbClr val="0A4C4C"/>
                </a:solidFill>
                <a:effectLst/>
                <a:uLnTx/>
                <a:uFillTx/>
                <a:latin typeface="Bebas Neue" panose="020B0606020202050201" pitchFamily="34" charset="0"/>
                <a:ea typeface="+mj-ea"/>
                <a:cs typeface="+mj-cs"/>
                <a:sym typeface="Arial"/>
              </a:rPr>
              <a:t>ETAPA 2 – ANÁLISE DE MÉRITO - Critérios de Seleção</a:t>
            </a:r>
          </a:p>
        </p:txBody>
      </p: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B7B6A8C9-DCE4-5628-CE48-FE9B43D36DF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73948169"/>
              </p:ext>
            </p:extLst>
          </p:nvPr>
        </p:nvGraphicFramePr>
        <p:xfrm>
          <a:off x="168320" y="693580"/>
          <a:ext cx="11780090" cy="42860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Retângulo 1">
            <a:extLst>
              <a:ext uri="{FF2B5EF4-FFF2-40B4-BE49-F238E27FC236}">
                <a16:creationId xmlns:a16="http://schemas.microsoft.com/office/drawing/2014/main" id="{5F6DC455-E529-5D44-18F0-0B1F5D858B63}"/>
              </a:ext>
            </a:extLst>
          </p:cNvPr>
          <p:cNvSpPr/>
          <p:nvPr/>
        </p:nvSpPr>
        <p:spPr>
          <a:xfrm>
            <a:off x="1033737" y="5080466"/>
            <a:ext cx="10049256" cy="84125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marL="0" marR="0" lvl="1" indent="0" algn="l" defTabSz="609585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altLang="pt-BR" sz="14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Bahnschrift" panose="020B0502040204020203" pitchFamily="34" charset="0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Requisito mínimo:</a:t>
            </a:r>
            <a:r>
              <a:rPr kumimoji="0" lang="pt-BR" altLang="pt-BR" sz="1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Bahnschrift" panose="020B0502040204020203" pitchFamily="34" charset="0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 </a:t>
            </a:r>
          </a:p>
          <a:p>
            <a:pPr marL="457200" lvl="2" defTabSz="609585">
              <a:spcBef>
                <a:spcPts val="400"/>
              </a:spcBef>
              <a:spcAft>
                <a:spcPts val="400"/>
              </a:spcAft>
              <a:buClr>
                <a:srgbClr val="000000"/>
              </a:buClr>
              <a:defRPr/>
            </a:pPr>
            <a:r>
              <a:rPr kumimoji="0" lang="pt-BR" sz="1400" b="1" i="0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Arial" panose="020B0604020202020204" pitchFamily="34" charset="0"/>
                <a:sym typeface="Arial"/>
              </a:rPr>
              <a:t>- </a:t>
            </a:r>
            <a:r>
              <a:rPr kumimoji="0" lang="pt-BR" sz="1400" b="1" i="0" u="sng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Arial" panose="020B0604020202020204" pitchFamily="34" charset="0"/>
                <a:sym typeface="Arial"/>
              </a:rPr>
              <a:t>Nota 3</a:t>
            </a:r>
            <a:r>
              <a:rPr kumimoji="0" lang="pt-BR" sz="1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Arial" panose="020B0604020202020204" pitchFamily="34" charset="0"/>
                <a:sym typeface="Arial"/>
              </a:rPr>
              <a:t> para os critérios “Características técnicas e competitividade econômica do </a:t>
            </a:r>
            <a:r>
              <a:rPr kumimoji="0" lang="pt-BR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Arial" panose="020B0604020202020204" pitchFamily="34" charset="0"/>
                <a:sym typeface="Arial"/>
              </a:rPr>
              <a:t>eletrolisador</a:t>
            </a:r>
            <a:r>
              <a:rPr kumimoji="0" lang="pt-BR" sz="1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Arial" panose="020B0604020202020204" pitchFamily="34" charset="0"/>
                <a:sym typeface="Arial"/>
              </a:rPr>
              <a:t>”, </a:t>
            </a:r>
            <a:r>
              <a:rPr lang="pt-BR" sz="1400" kern="0" dirty="0">
                <a:solidFill>
                  <a:prstClr val="black">
                    <a:lumMod val="65000"/>
                    <a:lumOff val="35000"/>
                  </a:prstClr>
                </a:solidFill>
                <a:latin typeface="Bahnschrift" panose="020B0502040204020203" pitchFamily="34" charset="0"/>
                <a:cs typeface="Arial" panose="020B0604020202020204" pitchFamily="34" charset="0"/>
                <a:sym typeface="Arial"/>
              </a:rPr>
              <a:t>“Capacidade de a solução alcançar o mercado”, e </a:t>
            </a:r>
            <a:r>
              <a:rPr kumimoji="0" lang="pt-BR" sz="1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Arial" panose="020B0604020202020204" pitchFamily="34" charset="0"/>
                <a:sym typeface="Arial"/>
              </a:rPr>
              <a:t>“Capacidade de execução da proposta”.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843DAA5F-2481-1A8D-2B71-08656C0556AF}"/>
              </a:ext>
            </a:extLst>
          </p:cNvPr>
          <p:cNvSpPr/>
          <p:nvPr/>
        </p:nvSpPr>
        <p:spPr>
          <a:xfrm>
            <a:off x="540333" y="2468928"/>
            <a:ext cx="1063745" cy="39004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1867" b="1" i="0" u="sng" strike="noStrike" kern="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  <a:sym typeface="Arial"/>
              </a:rPr>
              <a:t>Peso: 5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7357E3F9-7911-0453-8861-CFB55266563F}"/>
              </a:ext>
            </a:extLst>
          </p:cNvPr>
          <p:cNvSpPr/>
          <p:nvPr/>
        </p:nvSpPr>
        <p:spPr>
          <a:xfrm>
            <a:off x="7830664" y="2506344"/>
            <a:ext cx="1063745" cy="39004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1867" b="1" i="0" u="sng" strike="noStrike" kern="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  <a:sym typeface="Arial"/>
              </a:rPr>
              <a:t>Peso: 2</a:t>
            </a: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90BA516B-7A65-568A-7E0A-D540BF4FFA1B}"/>
              </a:ext>
            </a:extLst>
          </p:cNvPr>
          <p:cNvSpPr/>
          <p:nvPr/>
        </p:nvSpPr>
        <p:spPr>
          <a:xfrm>
            <a:off x="4272347" y="2497308"/>
            <a:ext cx="1063745" cy="39004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1867" b="1" i="0" u="sng" strike="noStrike" kern="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  <a:sym typeface="Arial"/>
              </a:rPr>
              <a:t>Peso: 2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860191F9-82BE-D5E5-EBBB-A82939236B69}"/>
              </a:ext>
            </a:extLst>
          </p:cNvPr>
          <p:cNvSpPr/>
          <p:nvPr/>
        </p:nvSpPr>
        <p:spPr>
          <a:xfrm>
            <a:off x="3108164" y="2525541"/>
            <a:ext cx="967041" cy="322347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1400" b="1" i="0" strike="noStrike" kern="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  <a:sym typeface="Arial"/>
              </a:rPr>
              <a:t>Nota 1 a 5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B4E182AA-481F-666C-195E-C09655688D3F}"/>
              </a:ext>
            </a:extLst>
          </p:cNvPr>
          <p:cNvSpPr/>
          <p:nvPr/>
        </p:nvSpPr>
        <p:spPr>
          <a:xfrm>
            <a:off x="6743474" y="2502774"/>
            <a:ext cx="967041" cy="322347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1400" b="1" i="0" strike="noStrike" kern="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  <a:sym typeface="Arial"/>
              </a:rPr>
              <a:t>Nota 1 a 5</a:t>
            </a: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1BF0B5F6-0320-0130-AD42-96702F7C5D10}"/>
              </a:ext>
            </a:extLst>
          </p:cNvPr>
          <p:cNvSpPr/>
          <p:nvPr/>
        </p:nvSpPr>
        <p:spPr>
          <a:xfrm>
            <a:off x="10326585" y="2550291"/>
            <a:ext cx="967041" cy="322347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1400" b="1" i="0" strike="noStrike" kern="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  <a:sym typeface="Arial"/>
              </a:rPr>
              <a:t>Nota 1 a 5</a:t>
            </a:r>
          </a:p>
        </p:txBody>
      </p:sp>
      <p:sp>
        <p:nvSpPr>
          <p:cNvPr id="9" name="Seta: para Baixo 8">
            <a:extLst>
              <a:ext uri="{FF2B5EF4-FFF2-40B4-BE49-F238E27FC236}">
                <a16:creationId xmlns:a16="http://schemas.microsoft.com/office/drawing/2014/main" id="{631DBDC4-767C-DCDB-C3C1-C9A63FD926EE}"/>
              </a:ext>
            </a:extLst>
          </p:cNvPr>
          <p:cNvSpPr/>
          <p:nvPr/>
        </p:nvSpPr>
        <p:spPr>
          <a:xfrm>
            <a:off x="2258568" y="2417703"/>
            <a:ext cx="194812" cy="521208"/>
          </a:xfrm>
          <a:prstGeom prst="downArrow">
            <a:avLst/>
          </a:prstGeom>
          <a:solidFill>
            <a:srgbClr val="DD4F0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Seta: para Baixo 18">
            <a:extLst>
              <a:ext uri="{FF2B5EF4-FFF2-40B4-BE49-F238E27FC236}">
                <a16:creationId xmlns:a16="http://schemas.microsoft.com/office/drawing/2014/main" id="{6D1693CB-C7C3-6FCB-8714-763F8A836E28}"/>
              </a:ext>
            </a:extLst>
          </p:cNvPr>
          <p:cNvSpPr/>
          <p:nvPr/>
        </p:nvSpPr>
        <p:spPr>
          <a:xfrm>
            <a:off x="5901188" y="2403343"/>
            <a:ext cx="194812" cy="521208"/>
          </a:xfrm>
          <a:prstGeom prst="downArrow">
            <a:avLst/>
          </a:prstGeom>
          <a:solidFill>
            <a:srgbClr val="DD4F0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Seta: para Baixo 19">
            <a:extLst>
              <a:ext uri="{FF2B5EF4-FFF2-40B4-BE49-F238E27FC236}">
                <a16:creationId xmlns:a16="http://schemas.microsoft.com/office/drawing/2014/main" id="{CD7C5C97-190D-03E2-0C6F-6A807B330179}"/>
              </a:ext>
            </a:extLst>
          </p:cNvPr>
          <p:cNvSpPr/>
          <p:nvPr/>
        </p:nvSpPr>
        <p:spPr>
          <a:xfrm>
            <a:off x="9513091" y="2417703"/>
            <a:ext cx="194812" cy="521208"/>
          </a:xfrm>
          <a:prstGeom prst="downArrow">
            <a:avLst/>
          </a:prstGeom>
          <a:solidFill>
            <a:srgbClr val="DD4F0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224543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192584-EBF3-F721-ECAB-F7B32B9C43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1B62E6FC-C328-0752-F6E2-45FD22D73837}"/>
              </a:ext>
            </a:extLst>
          </p:cNvPr>
          <p:cNvSpPr/>
          <p:nvPr/>
        </p:nvSpPr>
        <p:spPr>
          <a:xfrm>
            <a:off x="0" y="6340642"/>
            <a:ext cx="12192000" cy="5173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A853439F-79BE-4B4B-81E6-B87D4FD52D4D}"/>
              </a:ext>
            </a:extLst>
          </p:cNvPr>
          <p:cNvSpPr txBox="1">
            <a:spLocks/>
          </p:cNvSpPr>
          <p:nvPr/>
        </p:nvSpPr>
        <p:spPr>
          <a:xfrm>
            <a:off x="303103" y="104965"/>
            <a:ext cx="11510524" cy="588615"/>
          </a:xfrm>
          <a:prstGeom prst="rect">
            <a:avLst/>
          </a:prstGeom>
        </p:spPr>
        <p:txBody>
          <a:bodyPr vert="horz" lIns="121920" tIns="60960" rIns="121920" bIns="60960" rtlCol="0" anchor="ctr">
            <a:normAutofit fontScale="92500"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60958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3600" b="0" i="0" u="none" strike="noStrike" kern="1200" cap="none" spc="0" normalizeH="0" baseline="0" noProof="0" dirty="0">
                <a:ln>
                  <a:noFill/>
                </a:ln>
                <a:solidFill>
                  <a:srgbClr val="0A4C4C"/>
                </a:solidFill>
                <a:effectLst/>
                <a:uLnTx/>
                <a:uFillTx/>
                <a:latin typeface="Bebas Neue" panose="020B0606020202050201" pitchFamily="34" charset="0"/>
                <a:ea typeface="+mj-ea"/>
                <a:cs typeface="+mj-cs"/>
                <a:sym typeface="Arial"/>
              </a:rPr>
              <a:t>ETAPA 2 – ANÁLISE DE MÉRITO - Critérios de Seleção</a:t>
            </a:r>
          </a:p>
        </p:txBody>
      </p: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1FA1CA42-068B-9039-582E-D4C37BE9B0F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20496745"/>
              </p:ext>
            </p:extLst>
          </p:nvPr>
        </p:nvGraphicFramePr>
        <p:xfrm>
          <a:off x="1896751" y="1096228"/>
          <a:ext cx="8323228" cy="42860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3" name="Retângulo 12">
            <a:extLst>
              <a:ext uri="{FF2B5EF4-FFF2-40B4-BE49-F238E27FC236}">
                <a16:creationId xmlns:a16="http://schemas.microsoft.com/office/drawing/2014/main" id="{398D5E2C-A189-F42F-B60A-FB165AC048DC}"/>
              </a:ext>
            </a:extLst>
          </p:cNvPr>
          <p:cNvSpPr/>
          <p:nvPr/>
        </p:nvSpPr>
        <p:spPr>
          <a:xfrm>
            <a:off x="6150429" y="2897074"/>
            <a:ext cx="1063745" cy="39004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1867" b="1" i="0" u="sng" strike="noStrike" kern="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  <a:sym typeface="Arial"/>
              </a:rPr>
              <a:t>Peso: 1</a:t>
            </a: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6EFAF58A-632A-6799-D004-01B210671C0C}"/>
              </a:ext>
            </a:extLst>
          </p:cNvPr>
          <p:cNvSpPr/>
          <p:nvPr/>
        </p:nvSpPr>
        <p:spPr>
          <a:xfrm>
            <a:off x="2428623" y="2903228"/>
            <a:ext cx="1063745" cy="39004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1867" b="1" i="0" u="sng" strike="noStrike" kern="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  <a:sym typeface="Arial"/>
              </a:rPr>
              <a:t>Peso: 1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9178D76C-F93B-B50C-DA0C-6D3892BD4F3C}"/>
              </a:ext>
            </a:extLst>
          </p:cNvPr>
          <p:cNvSpPr/>
          <p:nvPr/>
        </p:nvSpPr>
        <p:spPr>
          <a:xfrm>
            <a:off x="4859351" y="2931377"/>
            <a:ext cx="967041" cy="322347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1400" b="1" i="0" strike="noStrike" kern="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  <a:sym typeface="Arial"/>
              </a:rPr>
              <a:t>Nota 1 a 5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938C3C99-70AC-D88C-2E05-DAD3BB1E6131}"/>
              </a:ext>
            </a:extLst>
          </p:cNvPr>
          <p:cNvSpPr/>
          <p:nvPr/>
        </p:nvSpPr>
        <p:spPr>
          <a:xfrm>
            <a:off x="8644571" y="2931377"/>
            <a:ext cx="967041" cy="322347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1400" b="1" i="0" strike="noStrike" kern="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  <a:sym typeface="Arial"/>
              </a:rPr>
              <a:t>Nota 1 a 5</a:t>
            </a:r>
          </a:p>
        </p:txBody>
      </p:sp>
      <p:sp>
        <p:nvSpPr>
          <p:cNvPr id="9" name="Seta: para Baixo 8">
            <a:extLst>
              <a:ext uri="{FF2B5EF4-FFF2-40B4-BE49-F238E27FC236}">
                <a16:creationId xmlns:a16="http://schemas.microsoft.com/office/drawing/2014/main" id="{0495B74A-E353-6014-882C-99A9D12BF7C3}"/>
              </a:ext>
            </a:extLst>
          </p:cNvPr>
          <p:cNvSpPr/>
          <p:nvPr/>
        </p:nvSpPr>
        <p:spPr>
          <a:xfrm>
            <a:off x="4110160" y="2831490"/>
            <a:ext cx="194812" cy="521208"/>
          </a:xfrm>
          <a:prstGeom prst="downArrow">
            <a:avLst/>
          </a:prstGeom>
          <a:solidFill>
            <a:srgbClr val="DD4F0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Seta: para Baixo 17">
            <a:extLst>
              <a:ext uri="{FF2B5EF4-FFF2-40B4-BE49-F238E27FC236}">
                <a16:creationId xmlns:a16="http://schemas.microsoft.com/office/drawing/2014/main" id="{AA7CB2D2-95B2-150D-FB17-63B564778D7D}"/>
              </a:ext>
            </a:extLst>
          </p:cNvPr>
          <p:cNvSpPr/>
          <p:nvPr/>
        </p:nvSpPr>
        <p:spPr>
          <a:xfrm>
            <a:off x="7831966" y="2810052"/>
            <a:ext cx="194812" cy="521208"/>
          </a:xfrm>
          <a:prstGeom prst="downArrow">
            <a:avLst/>
          </a:prstGeom>
          <a:solidFill>
            <a:srgbClr val="DD4F0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672269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1FB800-94FD-685C-C967-4B7A7DB282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tângulo 23">
            <a:extLst>
              <a:ext uri="{FF2B5EF4-FFF2-40B4-BE49-F238E27FC236}">
                <a16:creationId xmlns:a16="http://schemas.microsoft.com/office/drawing/2014/main" id="{6F7930C2-40D4-5D8B-DA11-463AA6D057B5}"/>
              </a:ext>
            </a:extLst>
          </p:cNvPr>
          <p:cNvSpPr/>
          <p:nvPr/>
        </p:nvSpPr>
        <p:spPr>
          <a:xfrm>
            <a:off x="1825450" y="1201530"/>
            <a:ext cx="8745013" cy="3083607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2">
                <a:lumMod val="90000"/>
                <a:lumOff val="10000"/>
              </a:schemeClr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pt-B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58E5DD57-8357-BCDC-4790-274449F714B6}"/>
              </a:ext>
            </a:extLst>
          </p:cNvPr>
          <p:cNvSpPr txBox="1">
            <a:spLocks/>
          </p:cNvSpPr>
          <p:nvPr/>
        </p:nvSpPr>
        <p:spPr>
          <a:xfrm>
            <a:off x="303103" y="104965"/>
            <a:ext cx="11510524" cy="588615"/>
          </a:xfrm>
          <a:prstGeom prst="rect">
            <a:avLst/>
          </a:prstGeom>
        </p:spPr>
        <p:txBody>
          <a:bodyPr vert="horz" lIns="121920" tIns="60960" rIns="121920" bIns="60960" rtlCol="0" anchor="ctr">
            <a:normAutofit fontScale="92500"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60958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3600" b="0" i="0" u="none" strike="noStrike" kern="1200" cap="none" spc="0" normalizeH="0" baseline="0" noProof="0" dirty="0">
                <a:ln>
                  <a:noFill/>
                </a:ln>
                <a:solidFill>
                  <a:srgbClr val="0A4C4C"/>
                </a:solidFill>
                <a:effectLst/>
                <a:uLnTx/>
                <a:uFillTx/>
                <a:latin typeface="Bebas Neue" panose="020B0606020202050201" pitchFamily="34" charset="0"/>
                <a:ea typeface="+mj-ea"/>
                <a:cs typeface="+mj-cs"/>
                <a:sym typeface="Arial"/>
              </a:rPr>
              <a:t>ETAPA 3 – ANÁLISE CONCLUSIVA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6CF0DC50-4E30-EC04-3EF8-59BF468640ED}"/>
              </a:ext>
            </a:extLst>
          </p:cNvPr>
          <p:cNvSpPr txBox="1"/>
          <p:nvPr/>
        </p:nvSpPr>
        <p:spPr>
          <a:xfrm>
            <a:off x="1948531" y="1306321"/>
            <a:ext cx="8384062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1" indent="-34290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006666"/>
                </a:solidFill>
                <a:latin typeface="Bahnschrift" panose="020B0502040204020203" pitchFamily="34" charset="0"/>
              </a:rPr>
              <a:t>Apenas a proposta melhor classificada no Mérito;</a:t>
            </a:r>
          </a:p>
          <a:p>
            <a:pPr marL="342900" lvl="1" indent="-34290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006666"/>
                </a:solidFill>
                <a:latin typeface="Bahnschrift" panose="020B0502040204020203" pitchFamily="34" charset="0"/>
              </a:rPr>
              <a:t>Apresentação dos documentos conforme </a:t>
            </a:r>
            <a:r>
              <a:rPr lang="pt-BR" dirty="0">
                <a:solidFill>
                  <a:srgbClr val="DD4F05"/>
                </a:solidFill>
                <a:latin typeface="Bahnschrift" panose="020B0502040204020203" pitchFamily="34" charset="0"/>
              </a:rPr>
              <a:t>Anexo 3;</a:t>
            </a:r>
            <a:endParaRPr lang="pt-BR" dirty="0">
              <a:solidFill>
                <a:srgbClr val="006666"/>
              </a:solidFill>
              <a:latin typeface="Bahnschrift" panose="020B0502040204020203" pitchFamily="34" charset="0"/>
            </a:endParaRPr>
          </a:p>
          <a:p>
            <a:pPr marL="342900" lvl="1" indent="-34290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006666"/>
                </a:solidFill>
                <a:latin typeface="Bahnschrift" panose="020B0502040204020203" pitchFamily="34" charset="0"/>
              </a:rPr>
              <a:t>Definição das despesas apoiadas pela Finep e Petrobras;</a:t>
            </a:r>
          </a:p>
          <a:p>
            <a:pPr marL="342900" lvl="1" indent="-34290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006666"/>
                </a:solidFill>
                <a:latin typeface="Bahnschrift" panose="020B0502040204020203" pitchFamily="34" charset="0"/>
              </a:rPr>
              <a:t>Análise detalhada do Plano de Trabalho;</a:t>
            </a:r>
          </a:p>
          <a:p>
            <a:pPr marL="342900" lvl="1" indent="-34290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006666"/>
                </a:solidFill>
                <a:latin typeface="Bahnschrift" panose="020B0502040204020203" pitchFamily="34" charset="0"/>
              </a:rPr>
              <a:t>Possíveis ajustes na Proposta, com participação da Proponente;</a:t>
            </a:r>
          </a:p>
          <a:p>
            <a:pPr marL="342900" lvl="1" indent="-34290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006666"/>
                </a:solidFill>
                <a:latin typeface="Bahnschrift" panose="020B0502040204020203" pitchFamily="34" charset="0"/>
              </a:rPr>
              <a:t>Ao final: Proposta registrada na Plataforma da Petrobras e da Finep, e seguirá para contratação.</a:t>
            </a:r>
          </a:p>
        </p:txBody>
      </p:sp>
    </p:spTree>
    <p:extLst>
      <p:ext uri="{BB962C8B-B14F-4D97-AF65-F5344CB8AC3E}">
        <p14:creationId xmlns:p14="http://schemas.microsoft.com/office/powerpoint/2010/main" val="3586088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D12F87-7F8E-6B46-04F8-6B8C78D166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Rectangle 4">
            <a:extLst>
              <a:ext uri="{FF2B5EF4-FFF2-40B4-BE49-F238E27FC236}">
                <a16:creationId xmlns:a16="http://schemas.microsoft.com/office/drawing/2014/main" id="{B427A5B4-D5D4-6EF3-13A2-FC384610CE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88739" y="5062349"/>
            <a:ext cx="2430602" cy="95637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133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hnschrift SemiCondensed" panose="020B0502040204020203" pitchFamily="34" charset="0"/>
              <a:ea typeface="+mn-ea"/>
              <a:cs typeface="+mn-cs"/>
            </a:endParaRPr>
          </a:p>
        </p:txBody>
      </p:sp>
      <p:sp>
        <p:nvSpPr>
          <p:cNvPr id="78" name="Rectangle 4">
            <a:extLst>
              <a:ext uri="{FF2B5EF4-FFF2-40B4-BE49-F238E27FC236}">
                <a16:creationId xmlns:a16="http://schemas.microsoft.com/office/drawing/2014/main" id="{E63D95BB-6829-689A-E0BA-FE374D77BD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59535" y="5062194"/>
            <a:ext cx="2343963" cy="956373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133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hnschrift SemiCondensed" panose="020B0502040204020203" pitchFamily="34" charset="0"/>
              <a:ea typeface="+mn-ea"/>
              <a:cs typeface="+mn-cs"/>
            </a:endParaRPr>
          </a:p>
        </p:txBody>
      </p:sp>
      <p:sp>
        <p:nvSpPr>
          <p:cNvPr id="75" name="Rectangle 4">
            <a:extLst>
              <a:ext uri="{FF2B5EF4-FFF2-40B4-BE49-F238E27FC236}">
                <a16:creationId xmlns:a16="http://schemas.microsoft.com/office/drawing/2014/main" id="{ECE22021-10CF-08DE-A381-4222C04D08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52177" y="5060625"/>
            <a:ext cx="3509512" cy="956373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133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hnschrift SemiCondensed" panose="020B0502040204020203" pitchFamily="34" charset="0"/>
              <a:ea typeface="+mn-ea"/>
              <a:cs typeface="+mn-cs"/>
            </a:endParaRPr>
          </a:p>
        </p:txBody>
      </p:sp>
      <p:sp>
        <p:nvSpPr>
          <p:cNvPr id="36" name="TextBox 3">
            <a:extLst>
              <a:ext uri="{FF2B5EF4-FFF2-40B4-BE49-F238E27FC236}">
                <a16:creationId xmlns:a16="http://schemas.microsoft.com/office/drawing/2014/main" id="{AEE64E23-5421-7C21-1386-A9FE0040076D}"/>
              </a:ext>
            </a:extLst>
          </p:cNvPr>
          <p:cNvSpPr txBox="1"/>
          <p:nvPr/>
        </p:nvSpPr>
        <p:spPr>
          <a:xfrm>
            <a:off x="757376" y="140035"/>
            <a:ext cx="104726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B5756"/>
                </a:solidFill>
                <a:effectLst/>
                <a:uLnTx/>
                <a:uFillTx/>
                <a:latin typeface="Bebas Neue Bold"/>
                <a:ea typeface="+mn-ea"/>
                <a:cs typeface="Bebas Neue Bold"/>
              </a:rPr>
              <a:t>Cronograma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B5756"/>
              </a:solidFill>
              <a:effectLst/>
              <a:uLnTx/>
              <a:uFillTx/>
              <a:latin typeface="Bebas Neue Bold"/>
              <a:ea typeface="+mn-ea"/>
              <a:cs typeface="Bebas Neue Bold"/>
            </a:endParaRPr>
          </a:p>
        </p:txBody>
      </p:sp>
      <p:sp>
        <p:nvSpPr>
          <p:cNvPr id="41" name="Rectangle 4">
            <a:extLst>
              <a:ext uri="{FF2B5EF4-FFF2-40B4-BE49-F238E27FC236}">
                <a16:creationId xmlns:a16="http://schemas.microsoft.com/office/drawing/2014/main" id="{ACBDAE6B-20A8-BE95-FF0D-4AE0B93A95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0568" y="5060625"/>
            <a:ext cx="2019332" cy="956373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txBody>
          <a:bodyPr wrap="none" anchor="ctr"/>
          <a:lstStyle/>
          <a:p>
            <a:pPr marL="0" marR="0" lvl="0" indent="0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133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hnschrift SemiCondensed" panose="020B0502040204020203" pitchFamily="34" charset="0"/>
              <a:ea typeface="+mn-ea"/>
              <a:cs typeface="+mn-cs"/>
            </a:endParaRPr>
          </a:p>
        </p:txBody>
      </p:sp>
      <p:sp>
        <p:nvSpPr>
          <p:cNvPr id="43" name="Text Box 28">
            <a:extLst>
              <a:ext uri="{FF2B5EF4-FFF2-40B4-BE49-F238E27FC236}">
                <a16:creationId xmlns:a16="http://schemas.microsoft.com/office/drawing/2014/main" id="{2E4B493B-6E98-E560-7FB4-639D3B3F24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63389" y="5119156"/>
            <a:ext cx="1050079" cy="7487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>
              <a:defRPr sz="1600" b="1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defRPr sz="1600" b="1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defRPr sz="1600" b="1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defRPr sz="1600" b="1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defRPr sz="1600" b="1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133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hnschrift SemiCondensed" panose="020B0502040204020203" pitchFamily="34" charset="0"/>
                <a:ea typeface="ＭＳ Ｐゴシック" pitchFamily="34" charset="-128"/>
                <a:cs typeface="+mn-cs"/>
              </a:rPr>
              <a:t>Até 05/Out </a:t>
            </a:r>
          </a:p>
        </p:txBody>
      </p:sp>
      <p:sp>
        <p:nvSpPr>
          <p:cNvPr id="44" name="Text Box 28">
            <a:extLst>
              <a:ext uri="{FF2B5EF4-FFF2-40B4-BE49-F238E27FC236}">
                <a16:creationId xmlns:a16="http://schemas.microsoft.com/office/drawing/2014/main" id="{ED6E1625-3A47-57B4-E2E0-F0DE3C0264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5207" y="5292987"/>
            <a:ext cx="1140884" cy="420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>
              <a:defRPr sz="1600" b="1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defRPr sz="1600" b="1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defRPr sz="1600" b="1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defRPr sz="1600" b="1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defRPr sz="1600" b="1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hnschrift SemiCondensed" panose="020B0502040204020203" pitchFamily="34" charset="0"/>
                <a:ea typeface="ＭＳ Ｐゴシック" pitchFamily="34" charset="-128"/>
                <a:cs typeface="+mn-cs"/>
              </a:rPr>
              <a:t>21/Set</a:t>
            </a:r>
          </a:p>
        </p:txBody>
      </p:sp>
      <p:sp>
        <p:nvSpPr>
          <p:cNvPr id="45" name="Line 25">
            <a:extLst>
              <a:ext uri="{FF2B5EF4-FFF2-40B4-BE49-F238E27FC236}">
                <a16:creationId xmlns:a16="http://schemas.microsoft.com/office/drawing/2014/main" id="{AB02766A-53CC-8A56-432F-8A8D5D1BECBC}"/>
              </a:ext>
            </a:extLst>
          </p:cNvPr>
          <p:cNvSpPr>
            <a:spLocks noChangeShapeType="1"/>
          </p:cNvSpPr>
          <p:nvPr/>
        </p:nvSpPr>
        <p:spPr bwMode="auto">
          <a:xfrm>
            <a:off x="608164" y="3046238"/>
            <a:ext cx="0" cy="2014387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</p:spPr>
        <p:txBody>
          <a:bodyPr anchor="b"/>
          <a:lstStyle/>
          <a:p>
            <a:pPr marL="0" marR="0" lvl="0" indent="0" algn="l" defTabSz="60958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6" name="Text Box 28">
            <a:extLst>
              <a:ext uri="{FF2B5EF4-FFF2-40B4-BE49-F238E27FC236}">
                <a16:creationId xmlns:a16="http://schemas.microsoft.com/office/drawing/2014/main" id="{89A73322-263F-9BD6-8AA0-EBBDD22787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196" y="5283558"/>
            <a:ext cx="927485" cy="420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>
              <a:defRPr sz="1600" b="1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defRPr sz="1600" b="1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defRPr sz="1600" b="1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defRPr sz="1600" b="1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defRPr sz="1600" b="1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hnschrift SemiCondensed" panose="020B0502040204020203" pitchFamily="34" charset="0"/>
                <a:ea typeface="ＭＳ Ｐゴシック" pitchFamily="34" charset="-128"/>
                <a:cs typeface="+mn-cs"/>
              </a:rPr>
              <a:t>16/</a:t>
            </a:r>
            <a:r>
              <a:rPr kumimoji="0" lang="pt-BR" sz="2133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hnschrift SemiCondensed" panose="020B0502040204020203" pitchFamily="34" charset="0"/>
                <a:ea typeface="ＭＳ Ｐゴシック" pitchFamily="34" charset="-128"/>
                <a:cs typeface="+mn-cs"/>
              </a:rPr>
              <a:t>Jun</a:t>
            </a:r>
            <a:endParaRPr kumimoji="0" lang="pt-BR" sz="2133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Bahnschrift SemiCondensed" panose="020B0502040204020203" pitchFamily="34" charset="0"/>
              <a:ea typeface="ＭＳ Ｐゴシック" pitchFamily="34" charset="-128"/>
              <a:cs typeface="+mn-cs"/>
            </a:endParaRPr>
          </a:p>
        </p:txBody>
      </p:sp>
      <p:sp>
        <p:nvSpPr>
          <p:cNvPr id="52" name="Text Box 28">
            <a:extLst>
              <a:ext uri="{FF2B5EF4-FFF2-40B4-BE49-F238E27FC236}">
                <a16:creationId xmlns:a16="http://schemas.microsoft.com/office/drawing/2014/main" id="{77EBF64C-2970-3264-852B-F3A9F0092B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9703" y="5095359"/>
            <a:ext cx="1155087" cy="7487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>
              <a:defRPr sz="1600" b="1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defRPr sz="1600" b="1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defRPr sz="1600" b="1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defRPr sz="1600" b="1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defRPr sz="1600" b="1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133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Condensed" panose="020B0502040204020203" pitchFamily="34" charset="0"/>
                <a:ea typeface="ＭＳ Ｐゴシック" pitchFamily="34" charset="-128"/>
                <a:cs typeface="+mn-cs"/>
              </a:rPr>
              <a:t>Até </a:t>
            </a:r>
            <a:br>
              <a:rPr kumimoji="0" lang="pt-BR" sz="2133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Condensed" panose="020B0502040204020203" pitchFamily="34" charset="0"/>
                <a:ea typeface="ＭＳ Ｐゴシック" pitchFamily="34" charset="-128"/>
                <a:cs typeface="+mn-cs"/>
              </a:rPr>
            </a:br>
            <a:r>
              <a:rPr kumimoji="0" lang="pt-BR" sz="2133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Condensed" panose="020B0502040204020203" pitchFamily="34" charset="0"/>
                <a:ea typeface="ＭＳ Ｐゴシック" pitchFamily="34" charset="-128"/>
                <a:cs typeface="+mn-cs"/>
              </a:rPr>
              <a:t>26/ Out</a:t>
            </a:r>
          </a:p>
        </p:txBody>
      </p:sp>
      <p:sp>
        <p:nvSpPr>
          <p:cNvPr id="58" name="Text Box 28">
            <a:extLst>
              <a:ext uri="{FF2B5EF4-FFF2-40B4-BE49-F238E27FC236}">
                <a16:creationId xmlns:a16="http://schemas.microsoft.com/office/drawing/2014/main" id="{F0E2471E-FD0A-5CBE-D2E1-D50DC34575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19640" y="5149564"/>
            <a:ext cx="1084997" cy="7487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b">
            <a:spAutoFit/>
          </a:bodyPr>
          <a:lstStyle>
            <a:lvl1pPr>
              <a:defRPr sz="1600" b="1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defRPr sz="1600" b="1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defRPr sz="1600" b="1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defRPr sz="1600" b="1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defRPr sz="1600" b="1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133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Condensed" panose="020B0502040204020203" pitchFamily="34" charset="0"/>
                <a:ea typeface="ＭＳ Ｐゴシック" pitchFamily="34" charset="-128"/>
                <a:cs typeface="+mn-cs"/>
              </a:rPr>
              <a:t>Até 30 / Dez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DDE49025-1E00-3E8E-6963-5CDD04742A53}"/>
              </a:ext>
            </a:extLst>
          </p:cNvPr>
          <p:cNvSpPr txBox="1"/>
          <p:nvPr/>
        </p:nvSpPr>
        <p:spPr>
          <a:xfrm>
            <a:off x="57818" y="2393247"/>
            <a:ext cx="2019332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13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Condensed" panose="020B0502040204020203" pitchFamily="34" charset="0"/>
                <a:ea typeface="+mn-ea"/>
                <a:cs typeface="+mn-cs"/>
              </a:rPr>
              <a:t>Lançamento</a:t>
            </a:r>
          </a:p>
        </p:txBody>
      </p:sp>
      <p:sp>
        <p:nvSpPr>
          <p:cNvPr id="3" name="Triângulo isósceles 2">
            <a:extLst>
              <a:ext uri="{FF2B5EF4-FFF2-40B4-BE49-F238E27FC236}">
                <a16:creationId xmlns:a16="http://schemas.microsoft.com/office/drawing/2014/main" id="{84E66EC6-620C-14E6-8FF9-1F467F4B79F8}"/>
              </a:ext>
            </a:extLst>
          </p:cNvPr>
          <p:cNvSpPr/>
          <p:nvPr/>
        </p:nvSpPr>
        <p:spPr>
          <a:xfrm flipH="1" flipV="1">
            <a:off x="462971" y="2839287"/>
            <a:ext cx="304953" cy="243733"/>
          </a:xfrm>
          <a:prstGeom prst="triangle">
            <a:avLst/>
          </a:prstGeom>
          <a:solidFill>
            <a:srgbClr val="DD4F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2" name="Line 25">
            <a:extLst>
              <a:ext uri="{FF2B5EF4-FFF2-40B4-BE49-F238E27FC236}">
                <a16:creationId xmlns:a16="http://schemas.microsoft.com/office/drawing/2014/main" id="{3D7B5952-2521-9B28-26C6-72C987169E6A}"/>
              </a:ext>
            </a:extLst>
          </p:cNvPr>
          <p:cNvSpPr>
            <a:spLocks noChangeShapeType="1"/>
          </p:cNvSpPr>
          <p:nvPr/>
        </p:nvSpPr>
        <p:spPr bwMode="auto">
          <a:xfrm>
            <a:off x="2259899" y="3768617"/>
            <a:ext cx="0" cy="1273371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</p:spPr>
        <p:txBody>
          <a:bodyPr anchor="b"/>
          <a:lstStyle/>
          <a:p>
            <a:pPr marL="0" marR="0" lvl="0" indent="0" algn="l" defTabSz="60958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3" name="CaixaDeTexto 72">
            <a:extLst>
              <a:ext uri="{FF2B5EF4-FFF2-40B4-BE49-F238E27FC236}">
                <a16:creationId xmlns:a16="http://schemas.microsoft.com/office/drawing/2014/main" id="{30D061CE-C915-91AC-D355-72DA552F0DFB}"/>
              </a:ext>
            </a:extLst>
          </p:cNvPr>
          <p:cNvSpPr txBox="1"/>
          <p:nvPr/>
        </p:nvSpPr>
        <p:spPr>
          <a:xfrm>
            <a:off x="1237489" y="2821280"/>
            <a:ext cx="2019332" cy="7487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13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Condensed" panose="020B0502040204020203" pitchFamily="34" charset="0"/>
                <a:ea typeface="+mn-ea"/>
                <a:cs typeface="+mn-cs"/>
              </a:rPr>
              <a:t>Apresentação Propostas</a:t>
            </a:r>
          </a:p>
        </p:txBody>
      </p:sp>
      <p:sp>
        <p:nvSpPr>
          <p:cNvPr id="74" name="Triângulo isósceles 73">
            <a:extLst>
              <a:ext uri="{FF2B5EF4-FFF2-40B4-BE49-F238E27FC236}">
                <a16:creationId xmlns:a16="http://schemas.microsoft.com/office/drawing/2014/main" id="{47DDD880-44CB-79B6-329B-0BDABD4C35C3}"/>
              </a:ext>
            </a:extLst>
          </p:cNvPr>
          <p:cNvSpPr/>
          <p:nvPr/>
        </p:nvSpPr>
        <p:spPr>
          <a:xfrm flipH="1" flipV="1">
            <a:off x="2109771" y="3636150"/>
            <a:ext cx="304953" cy="243733"/>
          </a:xfrm>
          <a:prstGeom prst="triangle">
            <a:avLst/>
          </a:prstGeom>
          <a:solidFill>
            <a:srgbClr val="DD4F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6" name="Line 25">
            <a:extLst>
              <a:ext uri="{FF2B5EF4-FFF2-40B4-BE49-F238E27FC236}">
                <a16:creationId xmlns:a16="http://schemas.microsoft.com/office/drawing/2014/main" id="{2263BC19-669D-464B-59F2-3B36E9136848}"/>
              </a:ext>
            </a:extLst>
          </p:cNvPr>
          <p:cNvSpPr>
            <a:spLocks noChangeShapeType="1"/>
          </p:cNvSpPr>
          <p:nvPr/>
        </p:nvSpPr>
        <p:spPr bwMode="auto">
          <a:xfrm>
            <a:off x="4286152" y="2816727"/>
            <a:ext cx="10923" cy="2227273"/>
          </a:xfrm>
          <a:prstGeom prst="line">
            <a:avLst/>
          </a:prstGeom>
          <a:noFill/>
          <a:ln w="38100">
            <a:solidFill>
              <a:schemeClr val="accent3">
                <a:lumMod val="75000"/>
              </a:schemeClr>
            </a:solidFill>
            <a:round/>
            <a:headEnd/>
            <a:tailEnd/>
          </a:ln>
          <a:effectLst/>
        </p:spPr>
        <p:txBody>
          <a:bodyPr anchor="b"/>
          <a:lstStyle/>
          <a:p>
            <a:pPr marL="0" marR="0" lvl="0" indent="0" algn="l" defTabSz="60958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7" name="Triângulo isósceles 76">
            <a:extLst>
              <a:ext uri="{FF2B5EF4-FFF2-40B4-BE49-F238E27FC236}">
                <a16:creationId xmlns:a16="http://schemas.microsoft.com/office/drawing/2014/main" id="{3C872451-A06E-B3FA-31C9-0B968468B0F8}"/>
              </a:ext>
            </a:extLst>
          </p:cNvPr>
          <p:cNvSpPr/>
          <p:nvPr/>
        </p:nvSpPr>
        <p:spPr>
          <a:xfrm flipH="1" flipV="1">
            <a:off x="4136701" y="2692896"/>
            <a:ext cx="304953" cy="243733"/>
          </a:xfrm>
          <a:prstGeom prst="triangle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56C9CEA3-FFC1-75F2-FBBE-3230F7BE5B07}"/>
              </a:ext>
            </a:extLst>
          </p:cNvPr>
          <p:cNvSpPr/>
          <p:nvPr/>
        </p:nvSpPr>
        <p:spPr>
          <a:xfrm>
            <a:off x="2919758" y="1314049"/>
            <a:ext cx="2824327" cy="14052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13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Condensed" panose="020B0502040204020203" pitchFamily="34" charset="0"/>
                <a:ea typeface="+mn-ea"/>
                <a:cs typeface="+mn-cs"/>
              </a:rPr>
              <a:t>Divulgação Resultado </a:t>
            </a:r>
            <a:r>
              <a:rPr kumimoji="0" lang="pt-BR" sz="2133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Condensed" panose="020B0502040204020203" pitchFamily="34" charset="0"/>
                <a:ea typeface="+mn-ea"/>
                <a:cs typeface="+mn-cs"/>
              </a:rPr>
              <a:t>Etapa 1 – Habilitação</a:t>
            </a:r>
            <a:r>
              <a:rPr kumimoji="0" lang="pt-BR" sz="213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Condensed" panose="020B0502040204020203" pitchFamily="34" charset="0"/>
                <a:ea typeface="+mn-ea"/>
                <a:cs typeface="+mn-cs"/>
              </a:rPr>
              <a:t> e abertura de prazo para interposição de recurso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8B024AF7-2940-34F3-0139-B5320DF92C71}"/>
              </a:ext>
            </a:extLst>
          </p:cNvPr>
          <p:cNvSpPr/>
          <p:nvPr/>
        </p:nvSpPr>
        <p:spPr>
          <a:xfrm>
            <a:off x="4813468" y="2947104"/>
            <a:ext cx="2057396" cy="7487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13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Condensed" panose="020B0502040204020203" pitchFamily="34" charset="0"/>
                <a:ea typeface="+mn-ea"/>
                <a:cs typeface="+mn-cs"/>
              </a:rPr>
              <a:t>Resultado Final - Habilitação</a:t>
            </a:r>
          </a:p>
        </p:txBody>
      </p:sp>
      <p:sp>
        <p:nvSpPr>
          <p:cNvPr id="80" name="Retângulo 79">
            <a:extLst>
              <a:ext uri="{FF2B5EF4-FFF2-40B4-BE49-F238E27FC236}">
                <a16:creationId xmlns:a16="http://schemas.microsoft.com/office/drawing/2014/main" id="{3D737093-E40D-E770-55D2-E761400DB01F}"/>
              </a:ext>
            </a:extLst>
          </p:cNvPr>
          <p:cNvSpPr/>
          <p:nvPr/>
        </p:nvSpPr>
        <p:spPr>
          <a:xfrm>
            <a:off x="6126870" y="1321690"/>
            <a:ext cx="2827772" cy="14052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13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Condensed" panose="020B0502040204020203" pitchFamily="34" charset="0"/>
                <a:ea typeface="+mn-ea"/>
                <a:cs typeface="+mn-cs"/>
              </a:rPr>
              <a:t>Resultados Preliminar </a:t>
            </a:r>
            <a:r>
              <a:rPr kumimoji="0" lang="pt-BR" sz="2133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Condensed" panose="020B0502040204020203" pitchFamily="34" charset="0"/>
                <a:ea typeface="+mn-ea"/>
                <a:cs typeface="+mn-cs"/>
              </a:rPr>
              <a:t>Etapa 2 – Mérito</a:t>
            </a:r>
            <a:r>
              <a:rPr kumimoji="0" lang="pt-BR" sz="213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Condensed" panose="020B0502040204020203" pitchFamily="34" charset="0"/>
                <a:ea typeface="+mn-ea"/>
                <a:cs typeface="+mn-cs"/>
              </a:rPr>
              <a:t> e abertura de prazo para interposição de recurso</a:t>
            </a:r>
          </a:p>
        </p:txBody>
      </p:sp>
      <p:sp>
        <p:nvSpPr>
          <p:cNvPr id="82" name="Retângulo 81">
            <a:extLst>
              <a:ext uri="{FF2B5EF4-FFF2-40B4-BE49-F238E27FC236}">
                <a16:creationId xmlns:a16="http://schemas.microsoft.com/office/drawing/2014/main" id="{94B776C8-1509-B783-9F99-6B15B08198FC}"/>
              </a:ext>
            </a:extLst>
          </p:cNvPr>
          <p:cNvSpPr/>
          <p:nvPr/>
        </p:nvSpPr>
        <p:spPr>
          <a:xfrm>
            <a:off x="8721407" y="1570338"/>
            <a:ext cx="1737348" cy="10770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13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Condensed" panose="020B0502040204020203" pitchFamily="34" charset="0"/>
                <a:ea typeface="+mn-ea"/>
                <a:cs typeface="+mn-cs"/>
              </a:rPr>
              <a:t>Divulgação Resultado Final</a:t>
            </a:r>
          </a:p>
        </p:txBody>
      </p:sp>
      <p:sp>
        <p:nvSpPr>
          <p:cNvPr id="83" name="Line 25">
            <a:extLst>
              <a:ext uri="{FF2B5EF4-FFF2-40B4-BE49-F238E27FC236}">
                <a16:creationId xmlns:a16="http://schemas.microsoft.com/office/drawing/2014/main" id="{CFF498CC-C76F-A4BB-1B72-58EBBB77B433}"/>
              </a:ext>
            </a:extLst>
          </p:cNvPr>
          <p:cNvSpPr>
            <a:spLocks noChangeShapeType="1"/>
          </p:cNvSpPr>
          <p:nvPr/>
        </p:nvSpPr>
        <p:spPr bwMode="auto">
          <a:xfrm>
            <a:off x="5761689" y="3870095"/>
            <a:ext cx="7140" cy="1166473"/>
          </a:xfrm>
          <a:prstGeom prst="line">
            <a:avLst/>
          </a:prstGeom>
          <a:noFill/>
          <a:ln w="38100">
            <a:solidFill>
              <a:schemeClr val="accent3">
                <a:lumMod val="75000"/>
              </a:schemeClr>
            </a:solidFill>
            <a:round/>
            <a:headEnd/>
            <a:tailEnd/>
          </a:ln>
          <a:effectLst/>
        </p:spPr>
        <p:txBody>
          <a:bodyPr anchor="b"/>
          <a:lstStyle/>
          <a:p>
            <a:pPr marL="0" marR="0" lvl="0" indent="0" algn="l" defTabSz="60958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4" name="Triângulo isósceles 83">
            <a:extLst>
              <a:ext uri="{FF2B5EF4-FFF2-40B4-BE49-F238E27FC236}">
                <a16:creationId xmlns:a16="http://schemas.microsoft.com/office/drawing/2014/main" id="{150AEA92-3735-0D17-63E5-46698C72C9CC}"/>
              </a:ext>
            </a:extLst>
          </p:cNvPr>
          <p:cNvSpPr/>
          <p:nvPr/>
        </p:nvSpPr>
        <p:spPr>
          <a:xfrm flipH="1" flipV="1">
            <a:off x="5612240" y="3662756"/>
            <a:ext cx="304953" cy="243733"/>
          </a:xfrm>
          <a:prstGeom prst="triangle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5" name="Line 25">
            <a:extLst>
              <a:ext uri="{FF2B5EF4-FFF2-40B4-BE49-F238E27FC236}">
                <a16:creationId xmlns:a16="http://schemas.microsoft.com/office/drawing/2014/main" id="{42D8E0AB-605E-E731-319D-F33D964F70C6}"/>
              </a:ext>
            </a:extLst>
          </p:cNvPr>
          <p:cNvSpPr>
            <a:spLocks noChangeShapeType="1"/>
          </p:cNvSpPr>
          <p:nvPr/>
        </p:nvSpPr>
        <p:spPr bwMode="auto">
          <a:xfrm>
            <a:off x="7738433" y="2837494"/>
            <a:ext cx="10923" cy="2227273"/>
          </a:xfrm>
          <a:prstGeom prst="line">
            <a:avLst/>
          </a:prstGeom>
          <a:noFill/>
          <a:ln w="38100">
            <a:solidFill>
              <a:schemeClr val="accent6">
                <a:lumMod val="75000"/>
              </a:schemeClr>
            </a:solidFill>
            <a:round/>
            <a:headEnd/>
            <a:tailEnd/>
          </a:ln>
          <a:effectLst/>
        </p:spPr>
        <p:txBody>
          <a:bodyPr anchor="b"/>
          <a:lstStyle/>
          <a:p>
            <a:pPr marL="0" marR="0" lvl="0" indent="0" algn="l" defTabSz="60958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6" name="Triângulo isósceles 85">
            <a:extLst>
              <a:ext uri="{FF2B5EF4-FFF2-40B4-BE49-F238E27FC236}">
                <a16:creationId xmlns:a16="http://schemas.microsoft.com/office/drawing/2014/main" id="{767DB941-B5F7-CB62-444E-D581B67CA5FD}"/>
              </a:ext>
            </a:extLst>
          </p:cNvPr>
          <p:cNvSpPr/>
          <p:nvPr/>
        </p:nvSpPr>
        <p:spPr>
          <a:xfrm flipH="1" flipV="1">
            <a:off x="7596879" y="2661591"/>
            <a:ext cx="304953" cy="243733"/>
          </a:xfrm>
          <a:prstGeom prst="triangle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9" name="Line 25">
            <a:extLst>
              <a:ext uri="{FF2B5EF4-FFF2-40B4-BE49-F238E27FC236}">
                <a16:creationId xmlns:a16="http://schemas.microsoft.com/office/drawing/2014/main" id="{9A605AEF-5143-9F80-8A2A-B5D33BD0D2D8}"/>
              </a:ext>
            </a:extLst>
          </p:cNvPr>
          <p:cNvSpPr>
            <a:spLocks noChangeShapeType="1"/>
          </p:cNvSpPr>
          <p:nvPr/>
        </p:nvSpPr>
        <p:spPr bwMode="auto">
          <a:xfrm>
            <a:off x="9559884" y="2827213"/>
            <a:ext cx="10923" cy="2227273"/>
          </a:xfrm>
          <a:prstGeom prst="line">
            <a:avLst/>
          </a:prstGeom>
          <a:noFill/>
          <a:ln w="38100">
            <a:solidFill>
              <a:schemeClr val="bg2">
                <a:lumMod val="50000"/>
              </a:schemeClr>
            </a:solidFill>
            <a:round/>
            <a:headEnd/>
            <a:tailEnd/>
          </a:ln>
          <a:effectLst/>
        </p:spPr>
        <p:txBody>
          <a:bodyPr anchor="b"/>
          <a:lstStyle/>
          <a:p>
            <a:pPr marL="0" marR="0" lvl="0" indent="0" algn="l" defTabSz="60958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0" name="Triângulo isósceles 89">
            <a:extLst>
              <a:ext uri="{FF2B5EF4-FFF2-40B4-BE49-F238E27FC236}">
                <a16:creationId xmlns:a16="http://schemas.microsoft.com/office/drawing/2014/main" id="{5E47D459-F066-E327-C9CF-9F917CE2ED3A}"/>
              </a:ext>
            </a:extLst>
          </p:cNvPr>
          <p:cNvSpPr/>
          <p:nvPr/>
        </p:nvSpPr>
        <p:spPr>
          <a:xfrm flipH="1" flipV="1">
            <a:off x="9428630" y="2703382"/>
            <a:ext cx="304953" cy="243733"/>
          </a:xfrm>
          <a:prstGeom prst="triangle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3537BFDE-EBAC-539A-15AB-567B3A19577D}"/>
              </a:ext>
            </a:extLst>
          </p:cNvPr>
          <p:cNvSpPr/>
          <p:nvPr/>
        </p:nvSpPr>
        <p:spPr>
          <a:xfrm>
            <a:off x="10161219" y="4088471"/>
            <a:ext cx="1737348" cy="7487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13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Condensed" panose="020B0502040204020203" pitchFamily="34" charset="0"/>
                <a:ea typeface="+mn-ea"/>
                <a:cs typeface="+mn-cs"/>
              </a:rPr>
              <a:t>Etapa 3 Conclusiva</a:t>
            </a:r>
          </a:p>
        </p:txBody>
      </p:sp>
      <p:cxnSp>
        <p:nvCxnSpPr>
          <p:cNvPr id="13" name="Conector de Seta Reta 12">
            <a:extLst>
              <a:ext uri="{FF2B5EF4-FFF2-40B4-BE49-F238E27FC236}">
                <a16:creationId xmlns:a16="http://schemas.microsoft.com/office/drawing/2014/main" id="{31101894-8E7B-D419-32F6-A7107FED491B}"/>
              </a:ext>
            </a:extLst>
          </p:cNvPr>
          <p:cNvCxnSpPr/>
          <p:nvPr/>
        </p:nvCxnSpPr>
        <p:spPr>
          <a:xfrm>
            <a:off x="10269287" y="4885700"/>
            <a:ext cx="1596142" cy="0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Retângulo 3">
            <a:extLst>
              <a:ext uri="{FF2B5EF4-FFF2-40B4-BE49-F238E27FC236}">
                <a16:creationId xmlns:a16="http://schemas.microsoft.com/office/drawing/2014/main" id="{2C37F614-414A-9263-B6B9-9882D1983049}"/>
              </a:ext>
            </a:extLst>
          </p:cNvPr>
          <p:cNvSpPr/>
          <p:nvPr/>
        </p:nvSpPr>
        <p:spPr>
          <a:xfrm>
            <a:off x="10125744" y="5120836"/>
            <a:ext cx="2102191" cy="7783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Condensed" panose="020B0502040204020203" pitchFamily="34" charset="0"/>
                <a:ea typeface="+mn-ea"/>
                <a:cs typeface="+mn-cs"/>
              </a:rPr>
              <a:t>Expectativa de Início do Projeto: 1º semestre de 2027</a:t>
            </a:r>
          </a:p>
        </p:txBody>
      </p:sp>
      <p:sp>
        <p:nvSpPr>
          <p:cNvPr id="6" name="Text Box 28">
            <a:extLst>
              <a:ext uri="{FF2B5EF4-FFF2-40B4-BE49-F238E27FC236}">
                <a16:creationId xmlns:a16="http://schemas.microsoft.com/office/drawing/2014/main" id="{11C61CB5-DB64-534E-F458-633A86544B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87777" y="5099978"/>
            <a:ext cx="1155087" cy="7487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>
              <a:defRPr sz="1600" b="1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defRPr sz="1600" b="1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defRPr sz="1600" b="1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defRPr sz="1600" b="1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defRPr sz="1600" b="1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133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Condensed" panose="020B0502040204020203" pitchFamily="34" charset="0"/>
                <a:ea typeface="ＭＳ Ｐゴシック" pitchFamily="34" charset="-128"/>
                <a:cs typeface="+mn-cs"/>
              </a:rPr>
              <a:t>Até </a:t>
            </a:r>
            <a:br>
              <a:rPr kumimoji="0" lang="pt-BR" sz="2133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Condensed" panose="020B0502040204020203" pitchFamily="34" charset="0"/>
                <a:ea typeface="ＭＳ Ｐゴシック" pitchFamily="34" charset="-128"/>
                <a:cs typeface="+mn-cs"/>
              </a:rPr>
            </a:br>
            <a:r>
              <a:rPr kumimoji="0" lang="pt-BR" sz="2133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Condensed" panose="020B0502040204020203" pitchFamily="34" charset="0"/>
                <a:ea typeface="ＭＳ Ｐゴシック" pitchFamily="34" charset="-128"/>
                <a:cs typeface="+mn-cs"/>
              </a:rPr>
              <a:t>27/ </a:t>
            </a:r>
            <a:r>
              <a:rPr kumimoji="0" lang="pt-BR" sz="2133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Condensed" panose="020B0502040204020203" pitchFamily="34" charset="0"/>
                <a:ea typeface="ＭＳ Ｐゴシック" pitchFamily="34" charset="-128"/>
                <a:cs typeface="+mn-cs"/>
              </a:rPr>
              <a:t>Nov</a:t>
            </a:r>
            <a:endParaRPr kumimoji="0" lang="pt-BR" sz="213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hnschrift SemiCondensed" panose="020B0502040204020203" pitchFamily="34" charset="0"/>
              <a:ea typeface="ＭＳ Ｐゴシック" pitchFamily="34" charset="-128"/>
              <a:cs typeface="+mn-cs"/>
            </a:endParaRP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BB593DC5-B17F-78B5-742D-1D62D181F50C}"/>
              </a:ext>
            </a:extLst>
          </p:cNvPr>
          <p:cNvSpPr/>
          <p:nvPr/>
        </p:nvSpPr>
        <p:spPr>
          <a:xfrm>
            <a:off x="0" y="6340642"/>
            <a:ext cx="12192000" cy="5173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C11719F9-DAF4-3D0A-B966-B0840AB40A60}"/>
              </a:ext>
            </a:extLst>
          </p:cNvPr>
          <p:cNvSpPr/>
          <p:nvPr/>
        </p:nvSpPr>
        <p:spPr>
          <a:xfrm>
            <a:off x="1481328" y="2813811"/>
            <a:ext cx="1539074" cy="3526831"/>
          </a:xfrm>
          <a:prstGeom prst="rect">
            <a:avLst/>
          </a:prstGeom>
          <a:noFill/>
          <a:ln>
            <a:solidFill>
              <a:srgbClr val="DD4F0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Seta: para Baixo 10">
            <a:extLst>
              <a:ext uri="{FF2B5EF4-FFF2-40B4-BE49-F238E27FC236}">
                <a16:creationId xmlns:a16="http://schemas.microsoft.com/office/drawing/2014/main" id="{BA1F3928-FB84-A778-24FF-4563B1EB205B}"/>
              </a:ext>
            </a:extLst>
          </p:cNvPr>
          <p:cNvSpPr/>
          <p:nvPr/>
        </p:nvSpPr>
        <p:spPr>
          <a:xfrm>
            <a:off x="2119332" y="2143440"/>
            <a:ext cx="194812" cy="521208"/>
          </a:xfrm>
          <a:prstGeom prst="downArrow">
            <a:avLst/>
          </a:prstGeom>
          <a:solidFill>
            <a:srgbClr val="DD4F0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E6CDD0FD-9DD9-74BC-AFE7-9971F71A56A8}"/>
              </a:ext>
            </a:extLst>
          </p:cNvPr>
          <p:cNvSpPr txBox="1"/>
          <p:nvPr/>
        </p:nvSpPr>
        <p:spPr>
          <a:xfrm>
            <a:off x="1793738" y="1533524"/>
            <a:ext cx="845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b="0" i="0" u="none" strike="noStrike" kern="1200" cap="none" spc="0" normalizeH="0" baseline="0" noProof="0" dirty="0">
                <a:ln>
                  <a:noFill/>
                </a:ln>
                <a:solidFill>
                  <a:srgbClr val="DD4F05"/>
                </a:solidFill>
                <a:effectLst/>
                <a:uLnTx/>
                <a:uFillTx/>
                <a:latin typeface="Bahnschrift SemiCondensed" panose="020B0502040204020203" pitchFamily="34" charset="0"/>
                <a:ea typeface="+mn-ea"/>
                <a:cs typeface="+mn-cs"/>
              </a:rPr>
              <a:t>Etapa Atual</a:t>
            </a:r>
          </a:p>
        </p:txBody>
      </p:sp>
    </p:spTree>
    <p:extLst>
      <p:ext uri="{BB962C8B-B14F-4D97-AF65-F5344CB8AC3E}">
        <p14:creationId xmlns:p14="http://schemas.microsoft.com/office/powerpoint/2010/main" val="33519095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9A9458-E8F7-D3E8-119F-8962DCBC03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3">
            <a:extLst>
              <a:ext uri="{FF2B5EF4-FFF2-40B4-BE49-F238E27FC236}">
                <a16:creationId xmlns:a16="http://schemas.microsoft.com/office/drawing/2014/main" id="{23598147-15C2-9C7E-EB0E-0512803C6DE3}"/>
              </a:ext>
            </a:extLst>
          </p:cNvPr>
          <p:cNvSpPr txBox="1"/>
          <p:nvPr/>
        </p:nvSpPr>
        <p:spPr>
          <a:xfrm>
            <a:off x="469907" y="134039"/>
            <a:ext cx="11240660" cy="625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609570">
              <a:spcAft>
                <a:spcPts val="1200"/>
              </a:spcAft>
              <a:defRPr/>
            </a:pPr>
            <a:r>
              <a:rPr lang="pt-BR" sz="3467" dirty="0">
                <a:solidFill>
                  <a:srgbClr val="0A504E"/>
                </a:solidFill>
                <a:latin typeface="Bebas Neue Bold" panose="020B0606020202050201" charset="0"/>
                <a:cs typeface="Bebas Neue Regular"/>
              </a:rPr>
              <a:t>Observações gerais</a:t>
            </a:r>
            <a:endParaRPr kumimoji="0" lang="en-US" sz="3467" b="0" i="0" u="none" strike="noStrike" kern="1200" cap="none" spc="0" normalizeH="0" baseline="0" noProof="0" dirty="0">
              <a:ln>
                <a:noFill/>
              </a:ln>
              <a:solidFill>
                <a:srgbClr val="0A504E"/>
              </a:solidFill>
              <a:effectLst/>
              <a:uLnTx/>
              <a:uFillTx/>
              <a:latin typeface="Bebas Neue Bold" panose="020B0606020202050201" charset="0"/>
              <a:ea typeface="+mn-ea"/>
              <a:cs typeface="Bebas Neue Regular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4874631-D4D3-62B8-E6FE-0D8B9CC5935E}"/>
              </a:ext>
            </a:extLst>
          </p:cNvPr>
          <p:cNvSpPr txBox="1"/>
          <p:nvPr/>
        </p:nvSpPr>
        <p:spPr>
          <a:xfrm>
            <a:off x="1027965" y="1364231"/>
            <a:ext cx="10275341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34290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2000" b="1" dirty="0">
                <a:solidFill>
                  <a:srgbClr val="006666"/>
                </a:solidFill>
                <a:latin typeface="Bahnschrift" panose="020B0502040204020203" pitchFamily="34" charset="0"/>
              </a:rPr>
              <a:t>Prazo de Execução</a:t>
            </a:r>
            <a:r>
              <a:rPr lang="pt-BR" sz="2000" dirty="0">
                <a:solidFill>
                  <a:srgbClr val="006666"/>
                </a:solidFill>
                <a:latin typeface="Bahnschrift" panose="020B0502040204020203" pitchFamily="34" charset="0"/>
              </a:rPr>
              <a:t>: Até 48 meses, com liberações anuais;</a:t>
            </a:r>
            <a:endParaRPr lang="pt-BR" sz="2800" dirty="0">
              <a:solidFill>
                <a:srgbClr val="006666"/>
              </a:solidFill>
              <a:latin typeface="Bahnschrift" panose="020B0502040204020203" pitchFamily="34" charset="0"/>
            </a:endParaRPr>
          </a:p>
          <a:p>
            <a:pPr indent="-342900" algn="just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rgbClr val="006666"/>
                </a:solidFill>
                <a:latin typeface="Bahnschrift" panose="020B0502040204020203" pitchFamily="34" charset="0"/>
              </a:rPr>
              <a:t>A beneficiária assinará 2 contratos: Finep + Petrobras</a:t>
            </a:r>
          </a:p>
          <a:p>
            <a:pPr marL="800100" lvl="1" indent="-34290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DD4F05"/>
                </a:solidFill>
                <a:latin typeface="Bahnschrift" panose="020B0502040204020203" pitchFamily="34" charset="0"/>
              </a:rPr>
              <a:t>Anexo 4</a:t>
            </a:r>
            <a:r>
              <a:rPr lang="pt-BR" dirty="0">
                <a:solidFill>
                  <a:srgbClr val="006666"/>
                </a:solidFill>
                <a:latin typeface="Bahnschrift" panose="020B0502040204020203" pitchFamily="34" charset="0"/>
              </a:rPr>
              <a:t> – TERMO DE OUTORGA DE SUBVENÇÃO ECONÔMICA DA FINEP</a:t>
            </a:r>
          </a:p>
          <a:p>
            <a:pPr marL="800100" lvl="1" indent="-34290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DD4F05"/>
                </a:solidFill>
                <a:latin typeface="Bahnschrift" panose="020B0502040204020203" pitchFamily="34" charset="0"/>
              </a:rPr>
              <a:t>Anexo 5</a:t>
            </a:r>
            <a:r>
              <a:rPr lang="pt-BR" dirty="0">
                <a:solidFill>
                  <a:srgbClr val="006666"/>
                </a:solidFill>
                <a:latin typeface="Bahnschrift" panose="020B0502040204020203" pitchFamily="34" charset="0"/>
              </a:rPr>
              <a:t> – TERMO DE COOPERAÇÃO DA PETROBRAS</a:t>
            </a:r>
            <a:endParaRPr lang="pt-BR" sz="2000" dirty="0">
              <a:solidFill>
                <a:srgbClr val="006666"/>
              </a:solidFill>
              <a:latin typeface="Bahnschrift" panose="020B0502040204020203" pitchFamily="34" charset="0"/>
            </a:endParaRPr>
          </a:p>
          <a:p>
            <a:pPr indent="-342900" algn="just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rgbClr val="006666"/>
                </a:solidFill>
                <a:latin typeface="Bahnschrift" panose="020B0502040204020203" pitchFamily="34" charset="0"/>
              </a:rPr>
              <a:t>Despesas válidas a partir da data de assinatura dos instrumentos contratuais;</a:t>
            </a:r>
          </a:p>
          <a:p>
            <a:pPr indent="-342900" algn="just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rgbClr val="006666"/>
                </a:solidFill>
                <a:latin typeface="Bahnschrift" panose="020B0502040204020203" pitchFamily="34" charset="0"/>
              </a:rPr>
              <a:t>Para apoio da Petrobras, o projeto deve ser aderente à Resolução nº 918/2023 da ANP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585DA1EF-2CD7-A3B9-6910-CF707B52AB5A}"/>
              </a:ext>
            </a:extLst>
          </p:cNvPr>
          <p:cNvSpPr/>
          <p:nvPr/>
        </p:nvSpPr>
        <p:spPr>
          <a:xfrm>
            <a:off x="748936" y="1188020"/>
            <a:ext cx="10734247" cy="3098534"/>
          </a:xfrm>
          <a:prstGeom prst="rect">
            <a:avLst/>
          </a:prstGeom>
          <a:noFill/>
          <a:ln w="28575">
            <a:solidFill>
              <a:srgbClr val="005051"/>
            </a:solidFill>
            <a:prstDash val="lgDashDot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791954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5095C3-6A0F-6DAA-36D5-C4BDAF8513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3">
            <a:extLst>
              <a:ext uri="{FF2B5EF4-FFF2-40B4-BE49-F238E27FC236}">
                <a16:creationId xmlns:a16="http://schemas.microsoft.com/office/drawing/2014/main" id="{90952280-E6CC-F8EE-FC56-F898DC561009}"/>
              </a:ext>
            </a:extLst>
          </p:cNvPr>
          <p:cNvSpPr txBox="1"/>
          <p:nvPr/>
        </p:nvSpPr>
        <p:spPr>
          <a:xfrm>
            <a:off x="469907" y="134039"/>
            <a:ext cx="11240660" cy="625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5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467" b="0" i="0" u="none" strike="noStrike" kern="1200" cap="none" spc="0" normalizeH="0" baseline="0" noProof="0" dirty="0">
                <a:ln>
                  <a:noFill/>
                </a:ln>
                <a:solidFill>
                  <a:srgbClr val="0A504E"/>
                </a:solidFill>
                <a:effectLst/>
                <a:uLnTx/>
                <a:uFillTx/>
                <a:latin typeface="Bebas Neue Bold" panose="020B0606020202050201" charset="0"/>
                <a:ea typeface="+mn-ea"/>
                <a:cs typeface="Bebas Neue Regular"/>
              </a:rPr>
              <a:t>apresentação da proposta</a:t>
            </a:r>
            <a:endParaRPr kumimoji="0" lang="en-US" sz="3467" b="0" i="0" u="none" strike="noStrike" kern="1200" cap="none" spc="0" normalizeH="0" baseline="0" noProof="0" dirty="0">
              <a:ln>
                <a:noFill/>
              </a:ln>
              <a:solidFill>
                <a:srgbClr val="0A504E"/>
              </a:solidFill>
              <a:effectLst/>
              <a:uLnTx/>
              <a:uFillTx/>
              <a:latin typeface="Bebas Neue Bold" panose="020B0606020202050201" charset="0"/>
              <a:ea typeface="+mn-ea"/>
              <a:cs typeface="Bebas Neue Regular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195F87FB-B7BD-6B07-EA62-C87C285EE7D9}"/>
              </a:ext>
            </a:extLst>
          </p:cNvPr>
          <p:cNvSpPr txBox="1"/>
          <p:nvPr/>
        </p:nvSpPr>
        <p:spPr>
          <a:xfrm>
            <a:off x="346203" y="2372935"/>
            <a:ext cx="5850382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pt-BR" sz="2000" dirty="0">
                <a:solidFill>
                  <a:srgbClr val="006666"/>
                </a:solidFill>
                <a:latin typeface="Bahnschrift" panose="020B0502040204020203" pitchFamily="34" charset="0"/>
                <a:hlinkClick r:id="rId2"/>
              </a:rPr>
              <a:t>https://www.finep.gov.br/en/e/chamada-publica/222684/968467</a:t>
            </a:r>
            <a:r>
              <a:rPr lang="pt-BR" sz="2000" dirty="0">
                <a:solidFill>
                  <a:srgbClr val="006666"/>
                </a:solidFill>
                <a:latin typeface="Bahnschrift" panose="020B0502040204020203" pitchFamily="34" charset="0"/>
              </a:rPr>
              <a:t> </a:t>
            </a:r>
          </a:p>
          <a:p>
            <a:pPr marL="342900" indent="-34290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pt-BR" sz="2000" dirty="0">
                <a:solidFill>
                  <a:srgbClr val="006666"/>
                </a:solidFill>
                <a:latin typeface="Bahnschrift" panose="020B0502040204020203" pitchFamily="34" charset="0"/>
              </a:rPr>
              <a:t>Dúvidas sobre o Edital: </a:t>
            </a:r>
            <a:r>
              <a:rPr lang="pt-BR" sz="2000" dirty="0">
                <a:solidFill>
                  <a:srgbClr val="0000FF"/>
                </a:solidFill>
                <a:latin typeface="Bahnschrift" panose="020B0502040204020203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cp_desafioeletrolisador@finep.gov.br</a:t>
            </a:r>
            <a:endParaRPr lang="pt-BR" sz="2000" dirty="0">
              <a:solidFill>
                <a:srgbClr val="006666"/>
              </a:solidFill>
              <a:latin typeface="Bahnschrift" panose="020B0502040204020203" pitchFamily="34" charset="0"/>
            </a:endParaRPr>
          </a:p>
          <a:p>
            <a:pPr marL="342900" indent="-342900" algn="just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pt-BR" sz="2000" dirty="0">
                <a:solidFill>
                  <a:srgbClr val="006666"/>
                </a:solidFill>
                <a:highlight>
                  <a:srgbClr val="FFFF00"/>
                </a:highlight>
                <a:latin typeface="Bahnschrift" panose="020B0502040204020203" pitchFamily="34" charset="0"/>
              </a:rPr>
              <a:t>Atenção: Caso algum documento obrigatório não seja enviado, a proposta será </a:t>
            </a:r>
            <a:r>
              <a:rPr lang="pt-BR" sz="2000" b="1" dirty="0">
                <a:solidFill>
                  <a:srgbClr val="006666"/>
                </a:solidFill>
                <a:highlight>
                  <a:srgbClr val="FFFF00"/>
                </a:highlight>
                <a:latin typeface="Bahnschrift" panose="020B0502040204020203" pitchFamily="34" charset="0"/>
              </a:rPr>
              <a:t>eliminada</a:t>
            </a:r>
            <a:r>
              <a:rPr lang="pt-BR" sz="2000" dirty="0">
                <a:solidFill>
                  <a:srgbClr val="006666"/>
                </a:solidFill>
                <a:highlight>
                  <a:srgbClr val="FFFF00"/>
                </a:highlight>
                <a:latin typeface="Bahnschrift" panose="020B0502040204020203" pitchFamily="34" charset="0"/>
              </a:rPr>
              <a:t>.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FAE9369E-28B2-D79F-7CF2-FE33D363988B}"/>
              </a:ext>
            </a:extLst>
          </p:cNvPr>
          <p:cNvSpPr/>
          <p:nvPr/>
        </p:nvSpPr>
        <p:spPr>
          <a:xfrm>
            <a:off x="201168" y="2181807"/>
            <a:ext cx="6272784" cy="2936799"/>
          </a:xfrm>
          <a:prstGeom prst="rect">
            <a:avLst/>
          </a:prstGeom>
          <a:noFill/>
          <a:ln w="28575">
            <a:solidFill>
              <a:srgbClr val="005051"/>
            </a:solidFill>
            <a:prstDash val="dashDot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CA6B5963-2BFC-2DF7-C74B-F6DB21A983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7163" y="1073950"/>
            <a:ext cx="4946651" cy="5152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53458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8D3B372-755E-49A6-B086-8DA2DCD92F89}"/>
              </a:ext>
            </a:extLst>
          </p:cNvPr>
          <p:cNvSpPr txBox="1"/>
          <p:nvPr/>
        </p:nvSpPr>
        <p:spPr>
          <a:xfrm>
            <a:off x="469907" y="134039"/>
            <a:ext cx="11240660" cy="625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5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467" b="0" i="0" u="none" strike="noStrike" kern="1200" cap="none" spc="0" normalizeH="0" baseline="0" noProof="0" dirty="0">
                <a:ln>
                  <a:noFill/>
                </a:ln>
                <a:solidFill>
                  <a:srgbClr val="0A504E"/>
                </a:solidFill>
                <a:effectLst/>
                <a:uLnTx/>
                <a:uFillTx/>
                <a:latin typeface="Bebas Neue Bold" panose="020B0606020202050201" charset="0"/>
                <a:ea typeface="+mn-ea"/>
                <a:cs typeface="Bebas Neue Regular"/>
              </a:rPr>
              <a:t>PERGUNTAS FREQUENTES</a:t>
            </a:r>
            <a:endParaRPr kumimoji="0" lang="en-US" sz="3467" b="0" i="0" u="none" strike="noStrike" kern="1200" cap="none" spc="0" normalizeH="0" baseline="0" noProof="0" dirty="0">
              <a:ln>
                <a:noFill/>
              </a:ln>
              <a:solidFill>
                <a:srgbClr val="0A504E"/>
              </a:solidFill>
              <a:effectLst/>
              <a:uLnTx/>
              <a:uFillTx/>
              <a:latin typeface="Bebas Neue Bold" panose="020B0606020202050201" charset="0"/>
              <a:ea typeface="+mn-ea"/>
              <a:cs typeface="Bebas Neue Regular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68CFFC0C-FA88-9B56-A554-F887230F75B9}"/>
              </a:ext>
            </a:extLst>
          </p:cNvPr>
          <p:cNvSpPr txBox="1"/>
          <p:nvPr/>
        </p:nvSpPr>
        <p:spPr>
          <a:xfrm>
            <a:off x="5473700" y="764452"/>
            <a:ext cx="623686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pt-BR" sz="1600" dirty="0">
                <a:solidFill>
                  <a:srgbClr val="006666"/>
                </a:solidFill>
                <a:latin typeface="Bahnschrift" panose="020B0502040204020203" pitchFamily="34" charset="0"/>
              </a:rPr>
              <a:t>Dúvidas sobre o Edital: </a:t>
            </a:r>
            <a:r>
              <a:rPr lang="pt-BR" sz="1600" dirty="0">
                <a:solidFill>
                  <a:srgbClr val="0000FF"/>
                </a:solidFill>
                <a:latin typeface="Bahnschrift" panose="020B0502040204020203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cp_desafioeletrolisador@finep.gov.br</a:t>
            </a:r>
            <a:endParaRPr lang="pt-BR" sz="1600" dirty="0">
              <a:solidFill>
                <a:srgbClr val="006666"/>
              </a:solidFill>
              <a:latin typeface="Bahnschrift" panose="020B0502040204020203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50EB41F-3AC1-9743-F790-2911432AF7A0}"/>
              </a:ext>
            </a:extLst>
          </p:cNvPr>
          <p:cNvSpPr txBox="1"/>
          <p:nvPr/>
        </p:nvSpPr>
        <p:spPr>
          <a:xfrm>
            <a:off x="799413" y="3951740"/>
            <a:ext cx="10911154" cy="190821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buNone/>
            </a:pPr>
            <a:r>
              <a:rPr lang="pt-BR" sz="1800" b="1" dirty="0">
                <a:solidFill>
                  <a:srgbClr val="006666"/>
                </a:solidFill>
                <a:effectLst/>
                <a:latin typeface="Bahnschrift" panose="020B0502040204020203" pitchFamily="34" charset="0"/>
                <a:ea typeface="MS PGothic" panose="020B0600070205080204" pitchFamily="34" charset="-128"/>
                <a:cs typeface="Times New Roman" panose="02020603050405020304" pitchFamily="18" charset="0"/>
              </a:rPr>
              <a:t>Como as </a:t>
            </a:r>
            <a:r>
              <a:rPr lang="pt-BR" sz="1800" b="1" dirty="0" err="1">
                <a:solidFill>
                  <a:srgbClr val="006666"/>
                </a:solidFill>
                <a:effectLst/>
                <a:latin typeface="Bahnschrift" panose="020B0502040204020203" pitchFamily="34" charset="0"/>
                <a:ea typeface="MS PGothic" panose="020B0600070205080204" pitchFamily="34" charset="-128"/>
                <a:cs typeface="Times New Roman" panose="02020603050405020304" pitchFamily="18" charset="0"/>
              </a:rPr>
              <a:t>ICTs</a:t>
            </a:r>
            <a:r>
              <a:rPr lang="pt-BR" sz="1800" b="1" dirty="0">
                <a:solidFill>
                  <a:srgbClr val="006666"/>
                </a:solidFill>
                <a:effectLst/>
                <a:latin typeface="Bahnschrift" panose="020B0502040204020203" pitchFamily="34" charset="0"/>
                <a:ea typeface="MS PGothic" panose="020B0600070205080204" pitchFamily="34" charset="-128"/>
                <a:cs typeface="Times New Roman" panose="02020603050405020304" pitchFamily="18" charset="0"/>
              </a:rPr>
              <a:t> participantes da proposta comprovarão o credenciamento na ANP</a:t>
            </a:r>
            <a:r>
              <a:rPr lang="pt-BR" b="1" dirty="0">
                <a:solidFill>
                  <a:srgbClr val="006666"/>
                </a:solidFill>
                <a:latin typeface="Bahnschrift" panose="020B0502040204020203" pitchFamily="34" charset="0"/>
                <a:ea typeface="MS PGothic" panose="020B0600070205080204" pitchFamily="34" charset="-128"/>
                <a:cs typeface="Times New Roman" panose="02020603050405020304" pitchFamily="18" charset="0"/>
              </a:rPr>
              <a:t> na </a:t>
            </a:r>
            <a:r>
              <a:rPr lang="pt-BR" b="1" u="sng" dirty="0">
                <a:solidFill>
                  <a:srgbClr val="006666"/>
                </a:solidFill>
                <a:latin typeface="Bahnschrift" panose="020B0502040204020203" pitchFamily="34" charset="0"/>
                <a:ea typeface="MS PGothic" panose="020B0600070205080204" pitchFamily="34" charset="-128"/>
                <a:cs typeface="Times New Roman" panose="02020603050405020304" pitchFamily="18" charset="0"/>
              </a:rPr>
              <a:t>etapa CONCLUSIVA</a:t>
            </a:r>
            <a:r>
              <a:rPr lang="pt-BR" sz="1800" b="1" dirty="0">
                <a:solidFill>
                  <a:srgbClr val="006666"/>
                </a:solidFill>
                <a:effectLst/>
                <a:latin typeface="Bahnschrift" panose="020B0502040204020203" pitchFamily="34" charset="0"/>
                <a:ea typeface="MS PGothic" panose="020B0600070205080204" pitchFamily="34" charset="-128"/>
                <a:cs typeface="Times New Roman" panose="02020603050405020304" pitchFamily="18" charset="0"/>
              </a:rPr>
              <a:t>?</a:t>
            </a:r>
            <a:endParaRPr lang="pt-BR" sz="1800" dirty="0">
              <a:solidFill>
                <a:srgbClr val="006666"/>
              </a:solidFill>
              <a:effectLst/>
              <a:latin typeface="Bahnschrift" panose="020B0502040204020203" pitchFamily="34" charset="0"/>
              <a:ea typeface="MS PGothic" panose="020B0600070205080204" pitchFamily="34" charset="-128"/>
              <a:cs typeface="Times New Roman" panose="02020603050405020304" pitchFamily="18" charset="0"/>
            </a:endParaRPr>
          </a:p>
          <a:p>
            <a:pPr marL="285750" indent="-285750" algn="just">
              <a:spcAft>
                <a:spcPts val="600"/>
              </a:spcAft>
              <a:buFontTx/>
              <a:buChar char="-"/>
            </a:pPr>
            <a:r>
              <a:rPr lang="pt-BR" sz="1800" dirty="0">
                <a:solidFill>
                  <a:srgbClr val="000000"/>
                </a:solidFill>
                <a:effectLst/>
                <a:latin typeface="Bahnschrift" panose="020B0502040204020203" pitchFamily="34" charset="0"/>
                <a:ea typeface="MS PGothic" panose="020B0600070205080204" pitchFamily="34" charset="-128"/>
                <a:cs typeface="Times New Roman" panose="02020603050405020304" pitchFamily="18" charset="0"/>
              </a:rPr>
              <a:t>Caso a ICT já tenha o credenciamento, poderá enviar versão digital da publicação no DOU.</a:t>
            </a:r>
          </a:p>
          <a:p>
            <a:pPr marL="285750" indent="-285750" algn="just">
              <a:spcAft>
                <a:spcPts val="600"/>
              </a:spcAft>
              <a:buFontTx/>
              <a:buChar char="-"/>
            </a:pPr>
            <a:r>
              <a:rPr lang="pt-BR" dirty="0">
                <a:solidFill>
                  <a:srgbClr val="000000"/>
                </a:solidFill>
                <a:latin typeface="Bahnschrift" panose="020B0502040204020203" pitchFamily="34" charset="0"/>
                <a:ea typeface="MS PGothic" panose="020B0600070205080204" pitchFamily="34" charset="-128"/>
                <a:cs typeface="Times New Roman" panose="02020603050405020304" pitchFamily="18" charset="0"/>
              </a:rPr>
              <a:t>Caso já tenha solicitado e ainda não tenha ocorrido a publicação no DOU, poderá apresentar imagem alusiva à comprovação do pedido.</a:t>
            </a:r>
            <a:endParaRPr lang="pt-BR" sz="1800" dirty="0">
              <a:solidFill>
                <a:srgbClr val="000000"/>
              </a:solidFill>
              <a:effectLst/>
              <a:latin typeface="Bahnschrift" panose="020B0502040204020203" pitchFamily="34" charset="0"/>
              <a:ea typeface="MS PGothic" panose="020B0600070205080204" pitchFamily="34" charset="-128"/>
              <a:cs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  <a:buNone/>
            </a:pPr>
            <a:r>
              <a:rPr lang="pt-BR" dirty="0">
                <a:solidFill>
                  <a:srgbClr val="DD4F05"/>
                </a:solidFill>
                <a:latin typeface="Bahnschrift" panose="020B0502040204020203" pitchFamily="34" charset="0"/>
                <a:ea typeface="MS PGothic" panose="020B0600070205080204" pitchFamily="34" charset="-128"/>
                <a:cs typeface="Times New Roman" panose="02020603050405020304" pitchFamily="18" charset="0"/>
              </a:rPr>
              <a:t>OBS: Para </a:t>
            </a:r>
            <a:r>
              <a:rPr lang="pt-BR" b="1" u="sng" dirty="0">
                <a:solidFill>
                  <a:srgbClr val="DD4F05"/>
                </a:solidFill>
                <a:latin typeface="Bahnschrift" panose="020B0502040204020203" pitchFamily="34" charset="0"/>
                <a:ea typeface="MS PGothic" panose="020B0600070205080204" pitchFamily="34" charset="-128"/>
                <a:cs typeface="Times New Roman" panose="02020603050405020304" pitchFamily="18" charset="0"/>
              </a:rPr>
              <a:t>apresentação</a:t>
            </a:r>
            <a:r>
              <a:rPr lang="pt-BR" dirty="0">
                <a:solidFill>
                  <a:srgbClr val="DD4F05"/>
                </a:solidFill>
                <a:latin typeface="Bahnschrift" panose="020B0502040204020203" pitchFamily="34" charset="0"/>
                <a:ea typeface="MS PGothic" panose="020B0600070205080204" pitchFamily="34" charset="-128"/>
                <a:cs typeface="Times New Roman" panose="02020603050405020304" pitchFamily="18" charset="0"/>
              </a:rPr>
              <a:t> da proposta, todas as </a:t>
            </a:r>
            <a:r>
              <a:rPr lang="pt-BR" dirty="0" err="1">
                <a:solidFill>
                  <a:srgbClr val="DD4F05"/>
                </a:solidFill>
                <a:latin typeface="Bahnschrift" panose="020B0502040204020203" pitchFamily="34" charset="0"/>
                <a:ea typeface="MS PGothic" panose="020B0600070205080204" pitchFamily="34" charset="-128"/>
                <a:cs typeface="Times New Roman" panose="02020603050405020304" pitchFamily="18" charset="0"/>
              </a:rPr>
              <a:t>ICTs</a:t>
            </a:r>
            <a:r>
              <a:rPr lang="pt-BR" dirty="0">
                <a:solidFill>
                  <a:srgbClr val="DD4F05"/>
                </a:solidFill>
                <a:latin typeface="Bahnschrift" panose="020B0502040204020203" pitchFamily="34" charset="0"/>
                <a:ea typeface="MS PGothic" panose="020B0600070205080204" pitchFamily="34" charset="-128"/>
                <a:cs typeface="Times New Roman" panose="02020603050405020304" pitchFamily="18" charset="0"/>
              </a:rPr>
              <a:t> participantes da Proposta deverão estar credenciadas na ANP ou ter pedido de credenciamento protocolado.</a:t>
            </a:r>
            <a:endParaRPr lang="pt-BR" sz="1800" dirty="0">
              <a:solidFill>
                <a:srgbClr val="DD4F05"/>
              </a:solidFill>
              <a:effectLst/>
              <a:latin typeface="Bahnschrift" panose="020B0502040204020203" pitchFamily="34" charset="0"/>
              <a:ea typeface="MS PGothic" panose="020B0600070205080204" pitchFamily="34" charset="-128"/>
              <a:cs typeface="Times New Roman" panose="02020603050405020304" pitchFamily="18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09CEC82A-4C26-8A11-C1A4-2EFB064DA4CC}"/>
              </a:ext>
            </a:extLst>
          </p:cNvPr>
          <p:cNvSpPr txBox="1"/>
          <p:nvPr/>
        </p:nvSpPr>
        <p:spPr>
          <a:xfrm>
            <a:off x="799414" y="1457924"/>
            <a:ext cx="10911153" cy="178510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buNone/>
            </a:pPr>
            <a:r>
              <a:rPr lang="pt-BR" sz="1800" b="1" dirty="0">
                <a:solidFill>
                  <a:srgbClr val="006666"/>
                </a:solidFill>
                <a:effectLst/>
                <a:latin typeface="Bahnschrift" panose="020B0502040204020203" pitchFamily="34" charset="0"/>
                <a:ea typeface="MS PGothic" panose="020B0600070205080204" pitchFamily="34" charset="-128"/>
                <a:cs typeface="Times New Roman" panose="02020603050405020304" pitchFamily="18" charset="0"/>
              </a:rPr>
              <a:t>Quais os motivos mais frequentes de inabilitação? </a:t>
            </a:r>
            <a:endParaRPr lang="pt-BR" sz="1800" dirty="0">
              <a:solidFill>
                <a:srgbClr val="006666"/>
              </a:solidFill>
              <a:effectLst/>
              <a:latin typeface="Bahnschrift" panose="020B0502040204020203" pitchFamily="34" charset="0"/>
              <a:ea typeface="MS PGothic" panose="020B0600070205080204" pitchFamily="34" charset="-128"/>
              <a:cs typeface="Times New Roman" panose="02020603050405020304" pitchFamily="18" charset="0"/>
            </a:endParaRPr>
          </a:p>
          <a:p>
            <a:pPr marL="285750" indent="-285750" algn="just">
              <a:spcBef>
                <a:spcPts val="600"/>
              </a:spcBef>
              <a:buFontTx/>
              <a:buChar char="-"/>
            </a:pPr>
            <a:r>
              <a:rPr lang="pt-BR" sz="1800" dirty="0">
                <a:solidFill>
                  <a:srgbClr val="000000"/>
                </a:solidFill>
                <a:effectLst/>
                <a:latin typeface="Bahnschrift" panose="020B0502040204020203" pitchFamily="34" charset="0"/>
                <a:ea typeface="MS PGothic" panose="020B0600070205080204" pitchFamily="34" charset="-128"/>
                <a:cs typeface="Times New Roman" panose="02020603050405020304" pitchFamily="18" charset="0"/>
              </a:rPr>
              <a:t>Os erros mais comuns incluem:</a:t>
            </a:r>
            <a:endParaRPr lang="pt-BR" sz="1800" dirty="0">
              <a:effectLst/>
              <a:latin typeface="Bahnschrift" panose="020B0502040204020203" pitchFamily="34" charset="0"/>
              <a:ea typeface="MS PGothic" panose="020B0600070205080204" pitchFamily="34" charset="-128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buNone/>
            </a:pPr>
            <a:r>
              <a:rPr lang="pt-BR" sz="1800" dirty="0">
                <a:solidFill>
                  <a:srgbClr val="000000"/>
                </a:solidFill>
                <a:effectLst/>
                <a:latin typeface="Bahnschrift" panose="020B0502040204020203" pitchFamily="34" charset="0"/>
                <a:ea typeface="MS PGothic" panose="020B0600070205080204" pitchFamily="34" charset="-128"/>
                <a:cs typeface="Times New Roman" panose="02020603050405020304" pitchFamily="18" charset="0"/>
              </a:rPr>
              <a:t>	a) ausência do envio dos documentos exigidos;</a:t>
            </a:r>
            <a:endParaRPr lang="pt-BR" sz="1800" dirty="0">
              <a:effectLst/>
              <a:latin typeface="Bahnschrift" panose="020B0502040204020203" pitchFamily="34" charset="0"/>
              <a:ea typeface="MS PGothic" panose="020B0600070205080204" pitchFamily="34" charset="-128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buNone/>
            </a:pPr>
            <a:r>
              <a:rPr lang="pt-BR" sz="1800" dirty="0">
                <a:solidFill>
                  <a:srgbClr val="000000"/>
                </a:solidFill>
                <a:effectLst/>
                <a:latin typeface="Bahnschrift" panose="020B0502040204020203" pitchFamily="34" charset="0"/>
                <a:ea typeface="MS PGothic" panose="020B0600070205080204" pitchFamily="34" charset="-128"/>
                <a:cs typeface="Times New Roman" panose="02020603050405020304" pitchFamily="18" charset="0"/>
              </a:rPr>
              <a:t>	b) participação na proposta de partícipes que não são elegíveis;</a:t>
            </a:r>
            <a:endParaRPr lang="pt-BR" sz="1800" dirty="0">
              <a:effectLst/>
              <a:latin typeface="Bahnschrift" panose="020B0502040204020203" pitchFamily="34" charset="0"/>
              <a:ea typeface="MS PGothic" panose="020B0600070205080204" pitchFamily="34" charset="-128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buNone/>
            </a:pPr>
            <a:r>
              <a:rPr lang="pt-BR" sz="1800" dirty="0">
                <a:solidFill>
                  <a:srgbClr val="000000"/>
                </a:solidFill>
                <a:effectLst/>
                <a:latin typeface="Bahnschrift" panose="020B0502040204020203" pitchFamily="34" charset="0"/>
                <a:ea typeface="MS PGothic" panose="020B0600070205080204" pitchFamily="34" charset="-128"/>
                <a:cs typeface="Times New Roman" panose="02020603050405020304" pitchFamily="18" charset="0"/>
              </a:rPr>
              <a:t>	c) falta de aderência ao objetivo da proposta.</a:t>
            </a:r>
            <a:endParaRPr lang="pt-BR" sz="1800" dirty="0">
              <a:effectLst/>
              <a:latin typeface="Bahnschrift" panose="020B0502040204020203" pitchFamily="34" charset="0"/>
              <a:ea typeface="MS PGothic" panose="020B0600070205080204" pitchFamily="34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38270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C0EBBB-8E94-2D06-DB57-EB559C48E7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AF9C5136-4811-75E2-71D8-8DC378585D81}"/>
              </a:ext>
            </a:extLst>
          </p:cNvPr>
          <p:cNvSpPr txBox="1"/>
          <p:nvPr/>
        </p:nvSpPr>
        <p:spPr>
          <a:xfrm>
            <a:off x="4100348" y="3335428"/>
            <a:ext cx="424280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pt-BR" sz="5400" b="1" dirty="0">
                <a:solidFill>
                  <a:srgbClr val="006666"/>
                </a:solidFill>
                <a:latin typeface="Bahnschrift" panose="020B0502040204020203" pitchFamily="34" charset="0"/>
              </a:rPr>
              <a:t>PERGUNTAS</a:t>
            </a:r>
            <a:endParaRPr lang="pt-BR" sz="5400" dirty="0">
              <a:solidFill>
                <a:srgbClr val="006666"/>
              </a:solidFill>
              <a:latin typeface="Bahnschrift" panose="020B0502040204020203" pitchFamily="34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85A6DF8A-B29F-183D-319A-6A05BCEEFFA4}"/>
              </a:ext>
            </a:extLst>
          </p:cNvPr>
          <p:cNvSpPr txBox="1"/>
          <p:nvPr/>
        </p:nvSpPr>
        <p:spPr>
          <a:xfrm>
            <a:off x="2550695" y="5121816"/>
            <a:ext cx="68981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pt-BR" sz="1800" dirty="0">
                <a:solidFill>
                  <a:srgbClr val="006666"/>
                </a:solidFill>
                <a:latin typeface="Bahnschrift" panose="020B0502040204020203" pitchFamily="34" charset="0"/>
              </a:rPr>
              <a:t>Dúvidas sobre o Edital: </a:t>
            </a:r>
            <a:r>
              <a:rPr lang="pt-BR" sz="1800" dirty="0">
                <a:solidFill>
                  <a:srgbClr val="0000FF"/>
                </a:solidFill>
                <a:latin typeface="Bahnschrift" panose="020B0502040204020203" pitchFamily="34" charset="0"/>
              </a:rPr>
              <a:t>cp_desafioeletrolisador@finep.gov.br</a:t>
            </a:r>
            <a:endParaRPr lang="pt-BR" sz="1800" dirty="0">
              <a:solidFill>
                <a:srgbClr val="006666"/>
              </a:solidFill>
              <a:latin typeface="Bahnschrift" panose="020B0502040204020203" pitchFamily="34" charset="0"/>
            </a:endParaRPr>
          </a:p>
        </p:txBody>
      </p:sp>
      <p:pic>
        <p:nvPicPr>
          <p:cNvPr id="6" name="Imagem 5" descr="Logotipo&#10;&#10;Descrição gerada automaticamente">
            <a:extLst>
              <a:ext uri="{FF2B5EF4-FFF2-40B4-BE49-F238E27FC236}">
                <a16:creationId xmlns:a16="http://schemas.microsoft.com/office/drawing/2014/main" id="{977F6F4B-389A-218D-D999-05324FE3A5B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64385"/>
          <a:stretch/>
        </p:blipFill>
        <p:spPr>
          <a:xfrm>
            <a:off x="6062044" y="825751"/>
            <a:ext cx="3234177" cy="1646620"/>
          </a:xfrm>
          <a:prstGeom prst="rect">
            <a:avLst/>
          </a:prstGeom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F5DEBDDA-99CC-CED6-7129-D9D37E695F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4731" y="753914"/>
            <a:ext cx="2905503" cy="1718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D6A35DE6-6809-4E44-ECE6-EF89715E41B6}"/>
              </a:ext>
            </a:extLst>
          </p:cNvPr>
          <p:cNvSpPr/>
          <p:nvPr/>
        </p:nvSpPr>
        <p:spPr>
          <a:xfrm>
            <a:off x="2394285" y="3110995"/>
            <a:ext cx="7054516" cy="2549576"/>
          </a:xfrm>
          <a:prstGeom prst="rect">
            <a:avLst/>
          </a:prstGeom>
          <a:noFill/>
          <a:ln w="28575">
            <a:solidFill>
              <a:srgbClr val="005051"/>
            </a:solidFill>
            <a:prstDash val="dashDot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563424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862555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Finep">
      <a:dk1>
        <a:sysClr val="windowText" lastClr="000000"/>
      </a:dk1>
      <a:lt1>
        <a:sysClr val="window" lastClr="FFFFFF"/>
      </a:lt1>
      <a:dk2>
        <a:srgbClr val="005051"/>
      </a:dk2>
      <a:lt2>
        <a:srgbClr val="8A8C8E"/>
      </a:lt2>
      <a:accent1>
        <a:srgbClr val="DD4F05"/>
      </a:accent1>
      <a:accent2>
        <a:srgbClr val="0098BA"/>
      </a:accent2>
      <a:accent3>
        <a:srgbClr val="6950A1"/>
      </a:accent3>
      <a:accent4>
        <a:srgbClr val="FFBF00"/>
      </a:accent4>
      <a:accent5>
        <a:srgbClr val="78E03D"/>
      </a:accent5>
      <a:accent6>
        <a:srgbClr val="005051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 lIns="91440" tIns="45720" rIns="91440" bIns="45720" rtlCol="0" anchor="ctr">
        <a:noAutofit/>
      </a:bodyPr>
      <a:lstStyle>
        <a:defPPr algn="ctr">
          <a:defRPr sz="2800" b="1" dirty="0" smtClean="0">
            <a:solidFill>
              <a:schemeClr val="bg1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B41B9696732891439C6CB9886396C9EE" ma:contentTypeVersion="16" ma:contentTypeDescription="Crie um novo documento." ma:contentTypeScope="" ma:versionID="b84fce18f7aa4d198331eb53d65567fb">
  <xsd:schema xmlns:xsd="http://www.w3.org/2001/XMLSchema" xmlns:xs="http://www.w3.org/2001/XMLSchema" xmlns:p="http://schemas.microsoft.com/office/2006/metadata/properties" xmlns:ns2="b60f26bf-ae3b-4726-8136-f9c844a872fc" xmlns:ns3="12ed6d63-a737-4b53-ba67-8f623748ddab" targetNamespace="http://schemas.microsoft.com/office/2006/metadata/properties" ma:root="true" ma:fieldsID="614c71409fb6ae4f58c382df7bf72f99" ns2:_="" ns3:_="">
    <xsd:import namespace="b60f26bf-ae3b-4726-8136-f9c844a872fc"/>
    <xsd:import namespace="12ed6d63-a737-4b53-ba67-8f623748dda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BillingMetadata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60f26bf-ae3b-4726-8136-f9c844a872f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5" nillable="true" ma:taxonomy="true" ma:internalName="lcf76f155ced4ddcb4097134ff3c332f" ma:taxonomyFieldName="MediaServiceImageTags" ma:displayName="Marcações de imagem" ma:readOnly="false" ma:fieldId="{5cf76f15-5ced-4ddc-b409-7134ff3c332f}" ma:taxonomyMulti="true" ma:sspId="d566a8fd-94ed-4d49-8999-3a54f140f05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2ed6d63-a737-4b53-ba67-8f623748ddab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dc5c175d-d44e-437b-a1f4-93548ade0b12}" ma:internalName="TaxCatchAll" ma:showField="CatchAllData" ma:web="12ed6d63-a737-4b53-ba67-8f623748dda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60f26bf-ae3b-4726-8136-f9c844a872fc">
      <Terms xmlns="http://schemas.microsoft.com/office/infopath/2007/PartnerControls"/>
    </lcf76f155ced4ddcb4097134ff3c332f>
    <TaxCatchAll xmlns="12ed6d63-a737-4b53-ba67-8f623748ddab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2424A28-993E-4A67-AD49-A77F137CB45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60f26bf-ae3b-4726-8136-f9c844a872fc"/>
    <ds:schemaRef ds:uri="12ed6d63-a737-4b53-ba67-8f623748dda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CC52B89-7AB5-438C-8B1E-8413FA286BFD}">
  <ds:schemaRefs>
    <ds:schemaRef ds:uri="http://schemas.microsoft.com/office/2006/metadata/properties"/>
    <ds:schemaRef ds:uri="http://schemas.microsoft.com/office/infopath/2007/PartnerControls"/>
    <ds:schemaRef ds:uri="b60f26bf-ae3b-4726-8136-f9c844a872fc"/>
    <ds:schemaRef ds:uri="12ed6d63-a737-4b53-ba67-8f623748ddab"/>
  </ds:schemaRefs>
</ds:datastoreItem>
</file>

<file path=customXml/itemProps3.xml><?xml version="1.0" encoding="utf-8"?>
<ds:datastoreItem xmlns:ds="http://schemas.openxmlformats.org/officeDocument/2006/customXml" ds:itemID="{4BB59FC7-757C-415A-9530-2FEAAB5D4DA3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140b9f7d-8e3a-482f-9702-4b7ffc40985a}" enabled="1" method="Privileged" siteId="{5b6f6241-9a57-4be4-8e50-1dfa72e79a5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5648</TotalTime>
  <Words>2899</Words>
  <Application>Microsoft Office PowerPoint</Application>
  <PresentationFormat>Widescreen</PresentationFormat>
  <Paragraphs>281</Paragraphs>
  <Slides>27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11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27</vt:i4>
      </vt:variant>
    </vt:vector>
  </HeadingPairs>
  <TitlesOfParts>
    <vt:vector size="40" baseType="lpstr">
      <vt:lpstr>Arial</vt:lpstr>
      <vt:lpstr>Bahnschrift</vt:lpstr>
      <vt:lpstr>Bahnschrift SemiCondensed</vt:lpstr>
      <vt:lpstr>Bebas Neue</vt:lpstr>
      <vt:lpstr>Bebas Neue Bold</vt:lpstr>
      <vt:lpstr>Calibri</vt:lpstr>
      <vt:lpstr>Lato Light</vt:lpstr>
      <vt:lpstr>Petrobras Sans</vt:lpstr>
      <vt:lpstr>Tahoma</vt:lpstr>
      <vt:lpstr>Trebuchet MS</vt:lpstr>
      <vt:lpstr>Wingdings</vt:lpstr>
      <vt:lpstr>Office Theme</vt:lpstr>
      <vt:lpstr>1_Office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Ana Couto Branding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Camila Moletta</dc:creator>
  <cp:lastModifiedBy>Mauricio Marques</cp:lastModifiedBy>
  <cp:revision>133</cp:revision>
  <dcterms:created xsi:type="dcterms:W3CDTF">2013-11-12T13:20:39Z</dcterms:created>
  <dcterms:modified xsi:type="dcterms:W3CDTF">2026-07-13T17:46:52Z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0x010100B41B9696732891439C6CB9886396C9EE</vt:lpwstr>
  </property>
  <property fmtid="{D5CDD505-2E9C-101B-9397-08002B2CF9AE}" pid="3" name="ClassificationContentMarkingFooterLocations">
    <vt:lpwstr>Office Theme:8\Tema do Office:3\1_Office Theme:8</vt:lpwstr>
  </property>
  <property fmtid="{D5CDD505-2E9C-101B-9397-08002B2CF9AE}" pid="4" name="ClassificationContentMarkingFooterText">
    <vt:lpwstr>PÚBLICA</vt:lpwstr>
  </property>
  <property fmtid="{D5CDD505-2E9C-101B-9397-08002B2CF9AE}" pid="5" name="MediaServiceImageTags">
    <vt:lpwstr/>
  </property>
</Properties>
</file>