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81" r:id="rId2"/>
    <p:sldId id="382" r:id="rId3"/>
    <p:sldId id="376" r:id="rId4"/>
    <p:sldId id="377" r:id="rId5"/>
    <p:sldId id="378" r:id="rId6"/>
    <p:sldId id="379" r:id="rId7"/>
  </p:sldIdLst>
  <p:sldSz cx="12192000" cy="6858000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2" roundtripDataSignature="AMtx7mjzff21y4JLqT2C8orQbIaSw4w/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853"/>
    <a:srgbClr val="ED7D31"/>
    <a:srgbClr val="C5E0B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473D8-BC5D-4061-94AC-05ABB8F663E8}">
  <a:tblStyle styleId="{8F5473D8-BC5D-4061-94AC-05ABB8F663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8E6"/>
          </a:solidFill>
        </a:fill>
      </a:tcStyle>
    </a:wholeTbl>
    <a:band1H>
      <a:tcTxStyle/>
      <a:tcStyle>
        <a:tcBdr/>
        <a:fill>
          <a:solidFill>
            <a:srgbClr val="F2CF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CF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055657-04F6-4FE2-824E-5C8F9F80212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0" autoAdjust="0"/>
    <p:restoredTop sz="96208" autoAdjust="0"/>
  </p:normalViewPr>
  <p:slideViewPr>
    <p:cSldViewPr snapToGrid="0">
      <p:cViewPr varScale="1">
        <p:scale>
          <a:sx n="107" d="100"/>
          <a:sy n="107" d="100"/>
        </p:scale>
        <p:origin x="936" y="108"/>
      </p:cViewPr>
      <p:guideLst>
        <p:guide orient="horz" pos="3362"/>
        <p:guide pos="7446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6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194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43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15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a0fb8e0be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fa0fb8e0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94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a0fb8e0be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fa0fb8e0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3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51"/>
              </a:buClr>
              <a:buSzPts val="3200"/>
              <a:buFont typeface="Tahoma"/>
              <a:buNone/>
              <a:defRPr sz="3200">
                <a:solidFill>
                  <a:srgbClr val="0050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84"/>
          <p:cNvCxnSpPr/>
          <p:nvPr/>
        </p:nvCxnSpPr>
        <p:spPr>
          <a:xfrm>
            <a:off x="119063" y="6596279"/>
            <a:ext cx="11953875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84"/>
          <p:cNvSpPr txBox="1"/>
          <p:nvPr/>
        </p:nvSpPr>
        <p:spPr>
          <a:xfrm>
            <a:off x="11842386" y="6615427"/>
            <a:ext cx="316230" cy="2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pt-BR" sz="7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9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6;p84"/>
          <p:cNvSpPr txBox="1">
            <a:spLocks noGrp="1"/>
          </p:cNvSpPr>
          <p:nvPr>
            <p:ph type="body" idx="1"/>
          </p:nvPr>
        </p:nvSpPr>
        <p:spPr>
          <a:xfrm>
            <a:off x="609601" y="1073591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2_Título e conteú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51"/>
              </a:buClr>
              <a:buSzPts val="3200"/>
              <a:buFont typeface="Tahoma"/>
              <a:buNone/>
              <a:defRPr sz="3200">
                <a:solidFill>
                  <a:srgbClr val="0050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85"/>
          <p:cNvCxnSpPr/>
          <p:nvPr/>
        </p:nvCxnSpPr>
        <p:spPr>
          <a:xfrm>
            <a:off x="119063" y="6596279"/>
            <a:ext cx="11953875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85"/>
          <p:cNvSpPr txBox="1"/>
          <p:nvPr/>
        </p:nvSpPr>
        <p:spPr>
          <a:xfrm>
            <a:off x="11842386" y="6615427"/>
            <a:ext cx="316230" cy="2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pt-BR" sz="7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900" b="0" i="0" u="none" strike="noStrike" cap="non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85"/>
          <p:cNvSpPr txBox="1">
            <a:spLocks noGrp="1"/>
          </p:cNvSpPr>
          <p:nvPr>
            <p:ph type="body" idx="1"/>
          </p:nvPr>
        </p:nvSpPr>
        <p:spPr>
          <a:xfrm>
            <a:off x="609601" y="1073591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762"/>
            <a:ext cx="12200481" cy="685323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2" name="Google Shape;42;p8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8793"/>
            <a:ext cx="12442092" cy="69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832197" y="932971"/>
            <a:ext cx="4681097" cy="322665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4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ELPPN 2021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Relatório do 4º trimestre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</a:rPr>
              <a:t>Estrutura da Apresentação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1279" y="1724706"/>
            <a:ext cx="924982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5"/>
            <a:r>
              <a:rPr lang="pt-BR" sz="2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Monitoramento 4º trimestre de 2021</a:t>
            </a:r>
          </a:p>
          <a:p>
            <a:pPr lvl="5"/>
            <a:endParaRPr lang="pt-BR" sz="2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/>
            <a:r>
              <a:rPr lang="pt-BR" sz="2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ELPPN 2021</a:t>
            </a:r>
          </a:p>
          <a:p>
            <a:pPr marL="342900" lvl="5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– Visão Geral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– Evolução nos 4 trimestres de </a:t>
            </a:r>
            <a:r>
              <a:rPr lang="pt-BR" sz="2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pt-BR" sz="2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pt-BR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/>
          <p:nvPr/>
        </p:nvSpPr>
        <p:spPr>
          <a:xfrm>
            <a:off x="6253316" y="6345735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6397316" y="6290777"/>
            <a:ext cx="26677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Entre 80% e 100% de atingimento da meta</a:t>
            </a:r>
            <a:endParaRPr dirty="0"/>
          </a:p>
        </p:txBody>
      </p:sp>
      <p:sp>
        <p:nvSpPr>
          <p:cNvPr id="274" name="Google Shape;274;p7"/>
          <p:cNvSpPr txBox="1"/>
          <p:nvPr/>
        </p:nvSpPr>
        <p:spPr>
          <a:xfrm>
            <a:off x="250826" y="6291272"/>
            <a:ext cx="741728" cy="25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Legenda:</a:t>
            </a:r>
            <a:endParaRPr dirty="0"/>
          </a:p>
        </p:txBody>
      </p:sp>
      <p:sp>
        <p:nvSpPr>
          <p:cNvPr id="275" name="Google Shape;275;p7"/>
          <p:cNvSpPr/>
          <p:nvPr/>
        </p:nvSpPr>
        <p:spPr>
          <a:xfrm>
            <a:off x="9196526" y="6345735"/>
            <a:ext cx="144000" cy="144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9340526" y="6290777"/>
            <a:ext cx="24705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Acima de 100% de atingimento da meta</a:t>
            </a:r>
            <a:endParaRPr dirty="0"/>
          </a:p>
        </p:txBody>
      </p:sp>
      <p:sp>
        <p:nvSpPr>
          <p:cNvPr id="277" name="Google Shape;277;p7"/>
          <p:cNvSpPr/>
          <p:nvPr/>
        </p:nvSpPr>
        <p:spPr>
          <a:xfrm>
            <a:off x="1132423" y="6290777"/>
            <a:ext cx="10518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Maior = Melhor</a:t>
            </a:r>
            <a:endParaRPr dirty="0"/>
          </a:p>
        </p:txBody>
      </p:sp>
      <p:sp>
        <p:nvSpPr>
          <p:cNvPr id="278" name="Google Shape;278;p7"/>
          <p:cNvSpPr/>
          <p:nvPr/>
        </p:nvSpPr>
        <p:spPr>
          <a:xfrm>
            <a:off x="3510785" y="634573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3654785" y="6290777"/>
            <a:ext cx="24368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Abaixo de 80% de atingimento da meta</a:t>
            </a:r>
            <a:endParaRPr dirty="0"/>
          </a:p>
        </p:txBody>
      </p:sp>
      <p:cxnSp>
        <p:nvCxnSpPr>
          <p:cNvPr id="280" name="Google Shape;280;p7"/>
          <p:cNvCxnSpPr/>
          <p:nvPr/>
        </p:nvCxnSpPr>
        <p:spPr>
          <a:xfrm rot="10800000">
            <a:off x="1138866" y="6309855"/>
            <a:ext cx="0" cy="215761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1" name="Google Shape;281;p7"/>
          <p:cNvSpPr/>
          <p:nvPr/>
        </p:nvSpPr>
        <p:spPr>
          <a:xfrm>
            <a:off x="2291536" y="6290777"/>
            <a:ext cx="10951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Menor = Melhor</a:t>
            </a:r>
            <a:endParaRPr dirty="0"/>
          </a:p>
        </p:txBody>
      </p:sp>
      <p:cxnSp>
        <p:nvCxnSpPr>
          <p:cNvPr id="282" name="Google Shape;282;p7"/>
          <p:cNvCxnSpPr/>
          <p:nvPr/>
        </p:nvCxnSpPr>
        <p:spPr>
          <a:xfrm>
            <a:off x="2297979" y="6309855"/>
            <a:ext cx="0" cy="215761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179;p4"/>
          <p:cNvSpPr txBox="1">
            <a:spLocks noGrp="1"/>
          </p:cNvSpPr>
          <p:nvPr>
            <p:ph type="title"/>
          </p:nvPr>
        </p:nvSpPr>
        <p:spPr>
          <a:xfrm>
            <a:off x="492369" y="-56591"/>
            <a:ext cx="10972800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051"/>
              </a:buClr>
              <a:buSzPts val="3000"/>
              <a:buFont typeface="Tahoma"/>
              <a:buNone/>
            </a:pPr>
            <a:r>
              <a:rPr lang="pt-BR" kern="1200" dirty="0">
                <a:solidFill>
                  <a:schemeClr val="accent1"/>
                </a:solidFill>
                <a:ea typeface="+mj-ea"/>
                <a:cs typeface="+mj-cs"/>
                <a:sym typeface="Arial"/>
              </a:rPr>
              <a:t>Indicadores ELPPN 2021 | Evolução de abril a dezembro/21</a:t>
            </a:r>
            <a:endParaRPr kern="1200" dirty="0">
              <a:solidFill>
                <a:schemeClr val="accent1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3" name="AutoShape 1" descr="data:image/png;base64,iVBORw0KGgoAAAANSUhEUgAAADcAAAA3CAYAAACo29JGAAAAAXNSR0IArs4c6QAACEpJREFUaEPtmWlQVFcahp/uppsdFASCIi5xi0IqSTlmJmoiZRK0YhRERBEzJjCAsrpFjOVuRIkCIgIuYNyVTaPGlJoQJ4KZKWcUrXLBwYXYwGg5gDSLAt09de/YjBtlummWpLy/um9/59z3Oe853/n6XIlWq9XyO70kL+F+o86+dO43ahwd6pwul1XWqLAwNcNULkcikRhtLDsEToAKSk5me14eSKRPwmjh73Gx/KH/gFZDtjvc3aoqXvk0EJkUzifEM8S1FzqvmtRN7PzxFEEpqXSxMOferl1IW+Fku8IVKZW8FhnFyil+LJo8uUVnBGdfDZnJ7Yr/8DAr02DAdoPTaLWYTJzE8smTWTzVTwT77tw/+Wjlapqt02ioObBPXH/CpZg4CRvBwd27DJqi7Qb30fLl/PVKEar9e0UWt/AI7qpU/LJ1C6YKhXjvqlLJ4IhIvlkYw8fDhtGobsLU14/K3buwtbDQG7Dd4KTePvwcu5q3Bw0k7dh3xB85wrXUFDYePUJU+tdC2ubW1jS623dDPsmXhqxMTGQyBoeF4dLNgRPLl3VOuIbGRsz8pqDOyRZTvWyiDw3ZmXx/vhDvtXFU791Dg7oJq6nTxJjl+/dzr1pFckgwZy5fYsSixWgO5nZOOOW9e/QMDkaTmytOv/AtW0gODhbFNj6s42GEO5Zp15i6PoEpI0Yw/o9v4xIYRFlGOkJykflMQpOb0znhBFWCSLVWw5WyMjYcP87FUiUzR3lw9tZNvlLcwnLKMlw+C6QwMZ4uFpa4R0dzJTkZtUYjTtNOA6erPDQaDaE7d3Lw/DlC33uXyA88cbSxEQV7rovjxPwFbD6VR2/bLvjGrcPR2oYbWzfzZnQ0IZ5jCB07hpRvjxGdkUFDTnb7OCeIb6osQ27XQ3yg8L2itpadBfl8fSYfMxNTQkeN4pPhw8U9SldSNWnUvB+3lqPRc7AyM8M5OpryxET+XVmJraUl5goFRaVKBoVHik4J7ewCphPw7kiSHk1jfQgNypbVwX1E0Yssh7Gt3oY3XXqSGxFJN2trpE+XU4/g/VI2scRrAm49eor6dhTkM/2ddzhXXEy/7t1pbFLjtzaOn4qKqN2/T6wzS8W1GoI6JwvJc/p9EahhcKH9kWrVeKlfZ6inP7GTfFsseNccPYLcxIS5Y8Y2a9FoNSzNPchKHx9CNm1i68k85FIJO+dE4TdipBgnxAib/pqAaXzu4/Mijuf+bhCcbipazQxFlZLK0kO5HLt4gcNRs3nF0pymqz9zRu7EkkOH+Cnmi2fArYV2qWktCr5WWipOzTd69+JcQrxBYEIjg+GExmqtFu+kJA5HRTWvvdrQV8XP5kmXkJmaPyNsbMJ6smeFU1Nfx5CwCC6nbMTWwgqNRkvBlUt8uGIVwqlOjNc4Yv/8qcFgrYYTOth++jS25uZMHDpUFFJ3ahdVufE4bzj3jGPnS26xo6CARP9plFdUMDF2DX8rvv6otBR2QC0LvCawKmAaMpmsVWBGgdOixXXuHC6sWImdpZUoaMDCGK7FrnlCnJBRLUKDqUvb8gy08Jsx/6TqHtyqaanrRBAnDfoMzbZ0Mav5JCeRHRbxhGCHyDBur0vATKFotSO/tgOjwAkPu1t9nzeWLaUsPpGcf5zF090Nq0drLu3HPIrKy0jwD/i1uowSZzQ4Qc3C7Cz+decOB2aFMXvvHpKmBaB6UE+3qAgebt5mFMH6dGJUOHERB84gP+YL/NJSUa5PQB4ciCo5BTOFqT66jBJrdDihOJYHBTJaUomitxsuLv3YPGOGUcTq24nR4QQBNau9oeSCqMU0tgC5nbO+uowS3yZwqjlvIamtEgUqwtNRuHsYRay+nbQJnLq+htoFf0LSfSDWMfr/VdEXoqX4NoEzlrjW9vMSrrUj2FHtDXbu6ReyQm34vBrx8bjH68fn3dfdezrO0LrTYLjiCaZPHHP3PfSA675dkdra0Wfb9WazbngJp8caQIpWKqNvTg11l/O5s+iD5vvmHv44R2Vw3Us4nJXS52C9WJeWLH4fiVqD6+o8g8xvFZzCbTiuX/7/wS3BOa46iZXbSG5MMMXSKxKrYeNFOGFAHtwtoSx4oPhZgENigtTRhT6br3UsnFSuQGbriMzeGZe4/Badc1h1AovBwynxtsR+wX5MbO1FuF65dVQdSeJ+xuf0/aZBhLNfcpiKFeNxWHaUipy4jnPOxHUQdv7LkJiaY/3WmBbhxLWIBHOPqThHZ1B76dG01GrRyhX02HAWsx6DRDiHFcdpunOTqk0zMXF/F9TqjpqWI3D98ofm9fCiaakLrL10unlaPr6YdHA2r3twa4Yr6so7yIcM7xi4x18M6hKKpLG+Wa9wT0goujWnD5xGo+amt0XHwOmTvvQ5Rng8Vp92z9NjcLbUB66jYtsULifnIDdu3hTZnJwc+WR6AHV19aSkpokbvlQqYXZ0FEqlkgOZ/yuwhXdys2dHkZmZRckvt8UTsfnz5ho0Pm0Kp5tW5eXl7N6zj/nz5vDVunjGeH6Iu7sbSRuThRcNREZGILw0ETbudesTiIoMp7i4GGVpKRcvXGReZ4TTDbcANG7cOF4bNECECw35C9bW1hQWFnLy+zwRWrh279nL/fvVhM0KFb+fOPkDFy8Udk64xsZGEjdsZNSo9+jl2pOuXbuK352cnJge4C+61L9fX7y8vEjelIK9nT2jR3uIB7L29vadGy49PR1h+9Zd48d/jKODAxnbd6BSqXB2dmayrw+ZWdlUV1c3x1lbWePn50t+fgFXi64SFBjY+dacQYqM2KhNE4oRdRrU1Us4g4atEzR66VwnMMEgCb9r5/4Lc2gcmENuHjUAAAAASUVORK5CYII="/>
          <p:cNvSpPr>
            <a:spLocks noChangeAspect="1" noChangeArrowheads="1"/>
          </p:cNvSpPr>
          <p:nvPr/>
        </p:nvSpPr>
        <p:spPr bwMode="auto">
          <a:xfrm>
            <a:off x="2938463" y="158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6512"/>
              </p:ext>
            </p:extLst>
          </p:nvPr>
        </p:nvGraphicFramePr>
        <p:xfrm>
          <a:off x="442997" y="778179"/>
          <a:ext cx="11022176" cy="5152841"/>
        </p:xfrm>
        <a:graphic>
          <a:graphicData uri="http://schemas.openxmlformats.org/drawingml/2006/table">
            <a:tbl>
              <a:tblPr/>
              <a:tblGrid>
                <a:gridCol w="463999">
                  <a:extLst>
                    <a:ext uri="{9D8B030D-6E8A-4147-A177-3AD203B41FA5}">
                      <a16:colId xmlns:a16="http://schemas.microsoft.com/office/drawing/2014/main" val="504990819"/>
                    </a:ext>
                  </a:extLst>
                </a:gridCol>
                <a:gridCol w="2355015">
                  <a:extLst>
                    <a:ext uri="{9D8B030D-6E8A-4147-A177-3AD203B41FA5}">
                      <a16:colId xmlns:a16="http://schemas.microsoft.com/office/drawing/2014/main" val="206827023"/>
                    </a:ext>
                  </a:extLst>
                </a:gridCol>
                <a:gridCol w="525282">
                  <a:extLst>
                    <a:ext uri="{9D8B030D-6E8A-4147-A177-3AD203B41FA5}">
                      <a16:colId xmlns:a16="http://schemas.microsoft.com/office/drawing/2014/main" val="1018925562"/>
                    </a:ext>
                  </a:extLst>
                </a:gridCol>
                <a:gridCol w="516528">
                  <a:extLst>
                    <a:ext uri="{9D8B030D-6E8A-4147-A177-3AD203B41FA5}">
                      <a16:colId xmlns:a16="http://schemas.microsoft.com/office/drawing/2014/main" val="3460032082"/>
                    </a:ext>
                  </a:extLst>
                </a:gridCol>
                <a:gridCol w="350189">
                  <a:extLst>
                    <a:ext uri="{9D8B030D-6E8A-4147-A177-3AD203B41FA5}">
                      <a16:colId xmlns:a16="http://schemas.microsoft.com/office/drawing/2014/main" val="2683605226"/>
                    </a:ext>
                  </a:extLst>
                </a:gridCol>
                <a:gridCol w="682867">
                  <a:extLst>
                    <a:ext uri="{9D8B030D-6E8A-4147-A177-3AD203B41FA5}">
                      <a16:colId xmlns:a16="http://schemas.microsoft.com/office/drawing/2014/main" val="1035530753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1913844358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1118984267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491718838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3277417164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4031150517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537728365"/>
                    </a:ext>
                  </a:extLst>
                </a:gridCol>
                <a:gridCol w="525282">
                  <a:extLst>
                    <a:ext uri="{9D8B030D-6E8A-4147-A177-3AD203B41FA5}">
                      <a16:colId xmlns:a16="http://schemas.microsoft.com/office/drawing/2014/main" val="2698882078"/>
                    </a:ext>
                  </a:extLst>
                </a:gridCol>
                <a:gridCol w="525282">
                  <a:extLst>
                    <a:ext uri="{9D8B030D-6E8A-4147-A177-3AD203B41FA5}">
                      <a16:colId xmlns:a16="http://schemas.microsoft.com/office/drawing/2014/main" val="2044044485"/>
                    </a:ext>
                  </a:extLst>
                </a:gridCol>
                <a:gridCol w="525282">
                  <a:extLst>
                    <a:ext uri="{9D8B030D-6E8A-4147-A177-3AD203B41FA5}">
                      <a16:colId xmlns:a16="http://schemas.microsoft.com/office/drawing/2014/main" val="583752968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1576224298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3409461599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3344660344"/>
                    </a:ext>
                  </a:extLst>
                </a:gridCol>
                <a:gridCol w="455245">
                  <a:extLst>
                    <a:ext uri="{9D8B030D-6E8A-4147-A177-3AD203B41FA5}">
                      <a16:colId xmlns:a16="http://schemas.microsoft.com/office/drawing/2014/main" val="1652210992"/>
                    </a:ext>
                  </a:extLst>
                </a:gridCol>
              </a:tblGrid>
              <a:tr h="925198">
                <a:tc gridSpan="15">
                  <a:txBody>
                    <a:bodyPr/>
                    <a:lstStyle/>
                    <a:p>
                      <a:pPr rtl="0" fontAlgn="ctr"/>
                      <a:endParaRPr lang="pt-BR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Percentual de cumprimento das metas por trimestre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11443"/>
                  </a:ext>
                </a:extLst>
              </a:tr>
              <a:tr h="279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nº ELPPN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Indicador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Sigla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Programa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Tipo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Referência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Abr</a:t>
                      </a:r>
                      <a:endParaRPr lang="pt-BR" sz="800" b="1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Mai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Jun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Jul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Ago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Set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Out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Nov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Dez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1º 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2º 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3º 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4º 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95721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dos Recursos Não Reembolsáveis do FNDCT *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EFNDCT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33,29%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41,61%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49,94%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58,26%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66,58%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74,90%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83,23%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91,55%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99,87%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63%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59%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57%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65471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34,96%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45,03%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29,49%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33,01%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37,89%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42,66%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51,03%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52,37%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99,99%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2673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participação de micro, pequenas e médias empresas na carteira *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IMPME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106%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102%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41224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85,59%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85,26%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84,75%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82,91%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82,84%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81,25%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79,94%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80,80%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80,94%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11105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chamadas públicas lançadas em parceria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ICPP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208%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179%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208%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198%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97095"/>
                  </a:ext>
                </a:extLst>
              </a:tr>
              <a:tr h="2408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83,33%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83,33%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71,43%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77,78%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83,33%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88,24%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90,48%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79,31%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96894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Contratação de projetos per capita *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CPC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PLR*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0,26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0,32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0,39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0,45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0,51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0,58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0,64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0,71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0,77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99%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130%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96921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0,27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0,41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0,50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0,58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0,64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0,73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0,82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0,98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97334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Tempo médio para contratação de projetos de crédito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TMC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PLR|RVA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↓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89%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73%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77%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78%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69941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226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257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277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270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281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268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267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272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266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89719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Tempo médio de processamento não reembolsável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TMNR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↓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136%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118%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22839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86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110,25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110,25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110,25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65092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Encerramento de instrumentos contratuais não-reembolsáveis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EINR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PLR|RVA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15,00%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18,75%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22,50%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26,25%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33,75%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37,50%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41,25%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45,00%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37%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38279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6,36%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11,62%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26,54%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27,19%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34,65%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39,69%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42,11%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44,74%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53,95%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233255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das ações priorizadas pela estratégia de TI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IETI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28,00%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35,00%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42,00%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49,00%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56,00%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63,00%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77,00%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84,00%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endParaRPr lang="pt-BR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endParaRPr lang="pt-BR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92%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7995"/>
                  </a:ext>
                </a:extLst>
              </a:tr>
              <a:tr h="2020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-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77,00%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10770"/>
                  </a:ext>
                </a:extLst>
              </a:tr>
              <a:tr h="2020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Nº de avaliações de resultados e impactos realizadas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NARI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</a:rPr>
                        <a:t>100%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A85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19441" marR="19441" marT="12961" marB="12961" anchor="ctr"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19441" marR="19441" marT="12961" marB="12961" anchor="ctr"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19441" marR="19441" marT="12961" marB="12961" anchor="ctr"/>
                </a:tc>
                <a:extLst>
                  <a:ext uri="{0D108BD9-81ED-4DB2-BD59-A6C34878D82A}">
                    <a16:rowId xmlns:a16="http://schemas.microsoft.com/office/drawing/2014/main" val="2427400019"/>
                  </a:ext>
                </a:extLst>
              </a:tr>
              <a:tr h="2020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05194"/>
                  </a:ext>
                </a:extLst>
              </a:tr>
              <a:tr h="19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Agentes do financiamento reembolsável descentralizado ativos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AFRD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16,67%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20,83%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25,00%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29,17%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33,33%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37,50%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41,67%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45,83%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50,00%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235%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165%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118%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98407"/>
                  </a:ext>
                </a:extLst>
              </a:tr>
              <a:tr h="19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29,41%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35,29%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41,18%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41,18%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41,18%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41,18%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41,18%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58,82%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58,82%</a:t>
                      </a:r>
                    </a:p>
                  </a:txBody>
                  <a:tcPr marL="19441" marR="19441" marT="12961" marB="12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27043"/>
                  </a:ext>
                </a:extLst>
              </a:tr>
            </a:tbl>
          </a:graphicData>
        </a:graphic>
      </p:graphicFrame>
      <p:sp>
        <p:nvSpPr>
          <p:cNvPr id="5" name="AutoShape 1" descr="data:image/png;base64,iVBORw0KGgoAAAANSUhEUgAAAH4AAAB+CAYAAADiI6WIAAAAAXNSR0IArs4c6QAAAcBJREFUeF7t1YEJADAQg8B2/6FT6Brnb6AS/m7b6TgDt/Bc8w9ceLN74dHuhS+8agDl7sc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EfaMH2lgaYjvwAAAAASUVORK5CYII="/>
          <p:cNvSpPr>
            <a:spLocks noChangeAspect="1" noChangeArrowheads="1"/>
          </p:cNvSpPr>
          <p:nvPr/>
        </p:nvSpPr>
        <p:spPr bwMode="auto">
          <a:xfrm>
            <a:off x="442997" y="778666"/>
            <a:ext cx="360763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Imagem 16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3099782"/>
            <a:ext cx="94100" cy="94100"/>
          </a:xfrm>
          <a:prstGeom prst="rect">
            <a:avLst/>
          </a:prstGeom>
        </p:spPr>
      </p:pic>
      <p:pic>
        <p:nvPicPr>
          <p:cNvPr id="18" name="Imagem 1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2666407"/>
            <a:ext cx="94100" cy="94100"/>
          </a:xfrm>
          <a:prstGeom prst="rect">
            <a:avLst/>
          </a:prstGeom>
        </p:spPr>
      </p:pic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2280082"/>
            <a:ext cx="94100" cy="94100"/>
          </a:xfrm>
          <a:prstGeom prst="rect">
            <a:avLst/>
          </a:prstGeom>
        </p:spPr>
      </p:pic>
      <p:pic>
        <p:nvPicPr>
          <p:cNvPr id="20" name="Imagem 19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4655094"/>
            <a:ext cx="94100" cy="94100"/>
          </a:xfrm>
          <a:prstGeom prst="rect">
            <a:avLst/>
          </a:prstGeom>
        </p:spPr>
      </p:pic>
      <p:pic>
        <p:nvPicPr>
          <p:cNvPr id="21" name="Imagem 20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4267431"/>
            <a:ext cx="94100" cy="94100"/>
          </a:xfrm>
          <a:prstGeom prst="rect">
            <a:avLst/>
          </a:prstGeom>
        </p:spPr>
      </p:pic>
      <p:pic>
        <p:nvPicPr>
          <p:cNvPr id="22" name="Imagem 2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3881106"/>
            <a:ext cx="94100" cy="94100"/>
          </a:xfrm>
          <a:prstGeom prst="rect">
            <a:avLst/>
          </a:prstGeom>
        </p:spPr>
      </p:pic>
      <p:pic>
        <p:nvPicPr>
          <p:cNvPr id="23" name="Imagem 22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3493443"/>
            <a:ext cx="94100" cy="94100"/>
          </a:xfrm>
          <a:prstGeom prst="rect">
            <a:avLst/>
          </a:prstGeom>
        </p:spPr>
      </p:pic>
      <p:pic>
        <p:nvPicPr>
          <p:cNvPr id="24" name="Imagem 2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5447086"/>
            <a:ext cx="94100" cy="94100"/>
          </a:xfrm>
          <a:prstGeom prst="rect">
            <a:avLst/>
          </a:prstGeom>
        </p:spPr>
      </p:pic>
      <p:pic>
        <p:nvPicPr>
          <p:cNvPr id="25" name="Imagem 2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5047205"/>
            <a:ext cx="94100" cy="94100"/>
          </a:xfrm>
          <a:prstGeom prst="rect">
            <a:avLst/>
          </a:prstGeom>
        </p:spPr>
      </p:pic>
      <p:pic>
        <p:nvPicPr>
          <p:cNvPr id="26" name="Imagem 25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5836920"/>
            <a:ext cx="94100" cy="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a0fb8e0be_0_4"/>
          <p:cNvSpPr/>
          <p:nvPr/>
        </p:nvSpPr>
        <p:spPr>
          <a:xfrm>
            <a:off x="6253316" y="6345735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gfa0fb8e0be_0_4"/>
          <p:cNvSpPr/>
          <p:nvPr/>
        </p:nvSpPr>
        <p:spPr>
          <a:xfrm>
            <a:off x="6397316" y="6290777"/>
            <a:ext cx="2667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Entre 80% e 100% de atingimento da meta</a:t>
            </a:r>
            <a:endParaRPr/>
          </a:p>
        </p:txBody>
      </p:sp>
      <p:sp>
        <p:nvSpPr>
          <p:cNvPr id="291" name="Google Shape;291;gfa0fb8e0be_0_4"/>
          <p:cNvSpPr txBox="1"/>
          <p:nvPr/>
        </p:nvSpPr>
        <p:spPr>
          <a:xfrm>
            <a:off x="250826" y="6291272"/>
            <a:ext cx="7416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Legenda:</a:t>
            </a:r>
            <a:endParaRPr/>
          </a:p>
        </p:txBody>
      </p:sp>
      <p:sp>
        <p:nvSpPr>
          <p:cNvPr id="292" name="Google Shape;292;gfa0fb8e0be_0_4"/>
          <p:cNvSpPr/>
          <p:nvPr/>
        </p:nvSpPr>
        <p:spPr>
          <a:xfrm>
            <a:off x="9196526" y="6345735"/>
            <a:ext cx="144000" cy="144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gfa0fb8e0be_0_4"/>
          <p:cNvSpPr/>
          <p:nvPr/>
        </p:nvSpPr>
        <p:spPr>
          <a:xfrm>
            <a:off x="9340526" y="6290777"/>
            <a:ext cx="247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Acima de 100% de atingimento da meta</a:t>
            </a:r>
            <a:endParaRPr/>
          </a:p>
        </p:txBody>
      </p:sp>
      <p:sp>
        <p:nvSpPr>
          <p:cNvPr id="294" name="Google Shape;294;gfa0fb8e0be_0_4"/>
          <p:cNvSpPr/>
          <p:nvPr/>
        </p:nvSpPr>
        <p:spPr>
          <a:xfrm>
            <a:off x="1132423" y="6290777"/>
            <a:ext cx="1051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Maior = Melhor</a:t>
            </a:r>
            <a:endParaRPr/>
          </a:p>
        </p:txBody>
      </p:sp>
      <p:sp>
        <p:nvSpPr>
          <p:cNvPr id="295" name="Google Shape;295;gfa0fb8e0be_0_4"/>
          <p:cNvSpPr/>
          <p:nvPr/>
        </p:nvSpPr>
        <p:spPr>
          <a:xfrm>
            <a:off x="3510785" y="634573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gfa0fb8e0be_0_4"/>
          <p:cNvSpPr/>
          <p:nvPr/>
        </p:nvSpPr>
        <p:spPr>
          <a:xfrm>
            <a:off x="3654785" y="6290777"/>
            <a:ext cx="243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Abaixo de 80% de atingimento da meta</a:t>
            </a:r>
            <a:endParaRPr/>
          </a:p>
        </p:txBody>
      </p:sp>
      <p:cxnSp>
        <p:nvCxnSpPr>
          <p:cNvPr id="297" name="Google Shape;297;gfa0fb8e0be_0_4"/>
          <p:cNvCxnSpPr/>
          <p:nvPr/>
        </p:nvCxnSpPr>
        <p:spPr>
          <a:xfrm rot="10800000">
            <a:off x="1138866" y="6309916"/>
            <a:ext cx="0" cy="215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8" name="Google Shape;298;gfa0fb8e0be_0_4"/>
          <p:cNvSpPr/>
          <p:nvPr/>
        </p:nvSpPr>
        <p:spPr>
          <a:xfrm>
            <a:off x="2291536" y="6290777"/>
            <a:ext cx="109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Menor = Melhor</a:t>
            </a:r>
            <a:endParaRPr/>
          </a:p>
        </p:txBody>
      </p:sp>
      <p:cxnSp>
        <p:nvCxnSpPr>
          <p:cNvPr id="299" name="Google Shape;299;gfa0fb8e0be_0_4"/>
          <p:cNvCxnSpPr/>
          <p:nvPr/>
        </p:nvCxnSpPr>
        <p:spPr>
          <a:xfrm>
            <a:off x="2297979" y="6309855"/>
            <a:ext cx="0" cy="215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179;p4"/>
          <p:cNvSpPr txBox="1">
            <a:spLocks noGrp="1"/>
          </p:cNvSpPr>
          <p:nvPr>
            <p:ph type="title"/>
          </p:nvPr>
        </p:nvSpPr>
        <p:spPr>
          <a:xfrm>
            <a:off x="492369" y="-56591"/>
            <a:ext cx="10972800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000"/>
            </a:pPr>
            <a:r>
              <a:rPr lang="pt-BR" kern="1200" dirty="0">
                <a:solidFill>
                  <a:schemeClr val="accent1"/>
                </a:solidFill>
                <a:ea typeface="+mj-ea"/>
                <a:cs typeface="+mj-cs"/>
              </a:rPr>
              <a:t>Indicadores ELPPN 2021 | Evolução de abril a dezembro/21</a:t>
            </a:r>
            <a:endParaRPr kern="12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AutoShape 1" descr="data:image/png;base64,iVBORw0KGgoAAAANSUhEUgAAADcAAAA3CAYAAACo29JGAAAAAXNSR0IArs4c6QAACEpJREFUaEPtmWlQVFcahp/uppsdFASCIi5xi0IqSTlmJmoiZRK0YhRERBEzJjCAsrpFjOVuRIkCIgIuYNyVTaPGlJoQJ4KZKWcUrXLBwYXYwGg5gDSLAt09de/YjBtlummWpLy/um9/59z3Oe853/n6XIlWq9XyO70kL+F+o86+dO43ahwd6pwul1XWqLAwNcNULkcikRhtLDsEToAKSk5me14eSKRPwmjh73Gx/KH/gFZDtjvc3aoqXvk0EJkUzifEM8S1FzqvmtRN7PzxFEEpqXSxMOferl1IW+Fku8IVKZW8FhnFyil+LJo8uUVnBGdfDZnJ7Yr/8DAr02DAdoPTaLWYTJzE8smTWTzVTwT77tw/+Wjlapqt02ioObBPXH/CpZg4CRvBwd27DJqi7Qb30fLl/PVKEar9e0UWt/AI7qpU/LJ1C6YKhXjvqlLJ4IhIvlkYw8fDhtGobsLU14/K3buwtbDQG7Dd4KTePvwcu5q3Bw0k7dh3xB85wrXUFDYePUJU+tdC2ubW1jS623dDPsmXhqxMTGQyBoeF4dLNgRPLl3VOuIbGRsz8pqDOyRZTvWyiDw3ZmXx/vhDvtXFU791Dg7oJq6nTxJjl+/dzr1pFckgwZy5fYsSixWgO5nZOOOW9e/QMDkaTmytOv/AtW0gODhbFNj6s42GEO5Zp15i6PoEpI0Yw/o9v4xIYRFlGOkJykflMQpOb0znhBFWCSLVWw5WyMjYcP87FUiUzR3lw9tZNvlLcwnLKMlw+C6QwMZ4uFpa4R0dzJTkZtUYjTtNOA6erPDQaDaE7d3Lw/DlC33uXyA88cbSxEQV7rovjxPwFbD6VR2/bLvjGrcPR2oYbWzfzZnQ0IZ5jCB07hpRvjxGdkUFDTnb7OCeIb6osQ27XQ3yg8L2itpadBfl8fSYfMxNTQkeN4pPhw8U9SldSNWnUvB+3lqPRc7AyM8M5OpryxET+XVmJraUl5goFRaVKBoVHik4J7ewCphPw7kiSHk1jfQgNypbVwX1E0Yssh7Gt3oY3XXqSGxFJN2trpE+XU4/g/VI2scRrAm49eor6dhTkM/2ddzhXXEy/7t1pbFLjtzaOn4qKqN2/T6wzS8W1GoI6JwvJc/p9EahhcKH9kWrVeKlfZ6inP7GTfFsseNccPYLcxIS5Y8Y2a9FoNSzNPchKHx9CNm1i68k85FIJO+dE4TdipBgnxAib/pqAaXzu4/Mijuf+bhCcbipazQxFlZLK0kO5HLt4gcNRs3nF0pymqz9zRu7EkkOH+Cnmi2fArYV2qWktCr5WWipOzTd69+JcQrxBYEIjg+GExmqtFu+kJA5HRTWvvdrQV8XP5kmXkJmaPyNsbMJ6smeFU1Nfx5CwCC6nbMTWwgqNRkvBlUt8uGIVwqlOjNc4Yv/8qcFgrYYTOth++jS25uZMHDpUFFJ3ahdVufE4bzj3jGPnS26xo6CARP9plFdUMDF2DX8rvv6otBR2QC0LvCawKmAaMpmsVWBGgdOixXXuHC6sWImdpZUoaMDCGK7FrnlCnJBRLUKDqUvb8gy08Jsx/6TqHtyqaanrRBAnDfoMzbZ0Mav5JCeRHRbxhGCHyDBur0vATKFotSO/tgOjwAkPu1t9nzeWLaUsPpGcf5zF090Nq0drLu3HPIrKy0jwD/i1uowSZzQ4Qc3C7Cz+decOB2aFMXvvHpKmBaB6UE+3qAgebt5mFMH6dGJUOHERB84gP+YL/NJSUa5PQB4ciCo5BTOFqT66jBJrdDihOJYHBTJaUomitxsuLv3YPGOGUcTq24nR4QQBNau9oeSCqMU0tgC5nbO+uowS3yZwqjlvIamtEgUqwtNRuHsYRay+nbQJnLq+htoFf0LSfSDWMfr/VdEXoqX4NoEzlrjW9vMSrrUj2FHtDXbu6ReyQm34vBrx8bjH68fn3dfdezrO0LrTYLjiCaZPHHP3PfSA675dkdra0Wfb9WazbngJp8caQIpWKqNvTg11l/O5s+iD5vvmHv44R2Vw3Us4nJXS52C9WJeWLH4fiVqD6+o8g8xvFZzCbTiuX/7/wS3BOa46iZXbSG5MMMXSKxKrYeNFOGFAHtwtoSx4oPhZgENigtTRhT6br3UsnFSuQGbriMzeGZe4/Badc1h1AovBwynxtsR+wX5MbO1FuF65dVQdSeJ+xuf0/aZBhLNfcpiKFeNxWHaUipy4jnPOxHUQdv7LkJiaY/3WmBbhxLWIBHOPqThHZ1B76dG01GrRyhX02HAWsx6DRDiHFcdpunOTqk0zMXF/F9TqjpqWI3D98ofm9fCiaakLrL10unlaPr6YdHA2r3twa4Yr6so7yIcM7xi4x18M6hKKpLG+Wa9wT0goujWnD5xGo+amt0XHwOmTvvQ5Rng8Vp92z9NjcLbUB66jYtsULifnIDdu3hTZnJwc+WR6AHV19aSkpokbvlQqYXZ0FEqlkgOZ/yuwhXdys2dHkZmZRckvt8UTsfnz5ho0Pm0Kp5tW5eXl7N6zj/nz5vDVunjGeH6Iu7sbSRuThRcNREZGILw0ETbudesTiIoMp7i4GGVpKRcvXGReZ4TTDbcANG7cOF4bNECECw35C9bW1hQWFnLy+zwRWrh279nL/fvVhM0KFb+fOPkDFy8Udk64xsZGEjdsZNSo9+jl2pOuXbuK352cnJge4C+61L9fX7y8vEjelIK9nT2jR3uIB7L29vadGy49PR1h+9Zd48d/jKODAxnbd6BSqXB2dmayrw+ZWdlUV1c3x1lbWePn50t+fgFXi64SFBjY+dacQYqM2KhNE4oRdRrU1Us4g4atEzR66VwnMMEgCb9r5/4Lc2gcmENuHjUAAAAASUVORK5CYII="/>
          <p:cNvSpPr>
            <a:spLocks noChangeAspect="1" noChangeArrowheads="1"/>
          </p:cNvSpPr>
          <p:nvPr/>
        </p:nvSpPr>
        <p:spPr bwMode="auto">
          <a:xfrm>
            <a:off x="992926" y="1124871"/>
            <a:ext cx="713493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44094"/>
              </p:ext>
            </p:extLst>
          </p:nvPr>
        </p:nvGraphicFramePr>
        <p:xfrm>
          <a:off x="439916" y="778895"/>
          <a:ext cx="11025251" cy="5165184"/>
        </p:xfrm>
        <a:graphic>
          <a:graphicData uri="http://schemas.openxmlformats.org/drawingml/2006/table">
            <a:tbl>
              <a:tblPr/>
              <a:tblGrid>
                <a:gridCol w="464129">
                  <a:extLst>
                    <a:ext uri="{9D8B030D-6E8A-4147-A177-3AD203B41FA5}">
                      <a16:colId xmlns:a16="http://schemas.microsoft.com/office/drawing/2014/main" val="1463542941"/>
                    </a:ext>
                  </a:extLst>
                </a:gridCol>
                <a:gridCol w="2355673">
                  <a:extLst>
                    <a:ext uri="{9D8B030D-6E8A-4147-A177-3AD203B41FA5}">
                      <a16:colId xmlns:a16="http://schemas.microsoft.com/office/drawing/2014/main" val="3102760931"/>
                    </a:ext>
                  </a:extLst>
                </a:gridCol>
                <a:gridCol w="525428">
                  <a:extLst>
                    <a:ext uri="{9D8B030D-6E8A-4147-A177-3AD203B41FA5}">
                      <a16:colId xmlns:a16="http://schemas.microsoft.com/office/drawing/2014/main" val="422884132"/>
                    </a:ext>
                  </a:extLst>
                </a:gridCol>
                <a:gridCol w="516672">
                  <a:extLst>
                    <a:ext uri="{9D8B030D-6E8A-4147-A177-3AD203B41FA5}">
                      <a16:colId xmlns:a16="http://schemas.microsoft.com/office/drawing/2014/main" val="3125096012"/>
                    </a:ext>
                  </a:extLst>
                </a:gridCol>
                <a:gridCol w="350287">
                  <a:extLst>
                    <a:ext uri="{9D8B030D-6E8A-4147-A177-3AD203B41FA5}">
                      <a16:colId xmlns:a16="http://schemas.microsoft.com/office/drawing/2014/main" val="2333671908"/>
                    </a:ext>
                  </a:extLst>
                </a:gridCol>
                <a:gridCol w="683058">
                  <a:extLst>
                    <a:ext uri="{9D8B030D-6E8A-4147-A177-3AD203B41FA5}">
                      <a16:colId xmlns:a16="http://schemas.microsoft.com/office/drawing/2014/main" val="3821907728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2191319004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2166270400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1897838139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854910423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2397432391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2579905380"/>
                    </a:ext>
                  </a:extLst>
                </a:gridCol>
                <a:gridCol w="525428">
                  <a:extLst>
                    <a:ext uri="{9D8B030D-6E8A-4147-A177-3AD203B41FA5}">
                      <a16:colId xmlns:a16="http://schemas.microsoft.com/office/drawing/2014/main" val="1609929547"/>
                    </a:ext>
                  </a:extLst>
                </a:gridCol>
                <a:gridCol w="525428">
                  <a:extLst>
                    <a:ext uri="{9D8B030D-6E8A-4147-A177-3AD203B41FA5}">
                      <a16:colId xmlns:a16="http://schemas.microsoft.com/office/drawing/2014/main" val="1612168633"/>
                    </a:ext>
                  </a:extLst>
                </a:gridCol>
                <a:gridCol w="525428">
                  <a:extLst>
                    <a:ext uri="{9D8B030D-6E8A-4147-A177-3AD203B41FA5}">
                      <a16:colId xmlns:a16="http://schemas.microsoft.com/office/drawing/2014/main" val="1156827470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798289007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4272147549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3589260862"/>
                    </a:ext>
                  </a:extLst>
                </a:gridCol>
                <a:gridCol w="455372">
                  <a:extLst>
                    <a:ext uri="{9D8B030D-6E8A-4147-A177-3AD203B41FA5}">
                      <a16:colId xmlns:a16="http://schemas.microsoft.com/office/drawing/2014/main" val="1451145475"/>
                    </a:ext>
                  </a:extLst>
                </a:gridCol>
              </a:tblGrid>
              <a:tr h="967310">
                <a:tc gridSpan="15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Percentual de cumprimento das metas por trimestre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29784"/>
                  </a:ext>
                </a:extLst>
              </a:tr>
              <a:tr h="291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nº ELPPN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Indicador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Sigla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Programa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Tipo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Referência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Abr</a:t>
                      </a:r>
                      <a:endParaRPr lang="pt-BR" sz="800" b="1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Mai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Jun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Jul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Ago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Set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Out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Nov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Dez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1º 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2º 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3º 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4º 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5274"/>
                  </a:ext>
                </a:extLst>
              </a:tr>
              <a:tr h="204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Governança SEST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IG-SEST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9,1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</a:rPr>
                        <a:t>102%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4205"/>
                  </a:ext>
                </a:extLst>
              </a:tr>
              <a:tr h="204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9,256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47090"/>
                  </a:ext>
                </a:extLst>
              </a:tr>
              <a:tr h="204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clima organizacional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ICO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-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highlight>
                            <a:srgbClr val="34A853"/>
                          </a:highlight>
                        </a:rPr>
                        <a:t>A meta era a estruturação do indicador e realização da 1ª apuração (</a:t>
                      </a:r>
                      <a:r>
                        <a:rPr lang="pt-BR" sz="800" dirty="0">
                          <a:effectLst/>
                        </a:rPr>
                        <a:t>atingida)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17141"/>
                  </a:ext>
                </a:extLst>
              </a:tr>
              <a:tr h="204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61,2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2479"/>
                  </a:ext>
                </a:extLst>
              </a:tr>
              <a:tr h="2026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do plano de capacitação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IEPC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42,00%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49,00%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56,00%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63,00%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77,00%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84,00%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293%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192%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159%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119%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49576"/>
                  </a:ext>
                </a:extLst>
              </a:tr>
              <a:tr h="2518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80,77%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80,77%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80,77%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88,46%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88,46%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100,00%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18320"/>
                  </a:ext>
                </a:extLst>
              </a:tr>
              <a:tr h="204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tecnologia da informação e comunicação (</a:t>
                      </a:r>
                      <a:r>
                        <a:rPr lang="pt-BR" sz="800" b="1" dirty="0" err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iTIC</a:t>
                      </a:r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ITIC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-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</a:rPr>
                        <a:t>A meta era a estruturação do indicador e realização da 1ª apuração (atingida). 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9287"/>
                  </a:ext>
                </a:extLst>
              </a:tr>
              <a:tr h="204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dirty="0">
                          <a:effectLst/>
                        </a:rPr>
                        <a:t>63%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2584"/>
                  </a:ext>
                </a:extLst>
              </a:tr>
              <a:tr h="204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maturidade de gestão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IMG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</a:rPr>
                        <a:t>EM ESTRUTURAÇÃO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00254"/>
                  </a:ext>
                </a:extLst>
              </a:tr>
              <a:tr h="204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800" dirty="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86032"/>
                  </a:ext>
                </a:extLst>
              </a:tr>
              <a:tr h="2026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do portfólio de iniciativas estratégicas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IEPI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15,66%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18,98%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26,58%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34,17%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45,08%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51,25%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59,32%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68,81%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84,00%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96%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112%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95%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88%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29416"/>
                  </a:ext>
                </a:extLst>
              </a:tr>
              <a:tr h="202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16,00%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29,00%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41,00%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47,00%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54,00%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58,76%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73,84%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10811"/>
                  </a:ext>
                </a:extLst>
              </a:tr>
              <a:tr h="251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Cobertura de despesas administrativas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CDA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PLR|RVA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178,00%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106%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93%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90%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59%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09337"/>
                  </a:ext>
                </a:extLst>
              </a:tr>
              <a:tr h="2518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179,31%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168,03%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166,14%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163,89%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173,55%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161,05%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153,87%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147,62%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104,75%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47183"/>
                  </a:ext>
                </a:extLst>
              </a:tr>
              <a:tr h="251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cobertura da carteira de crédito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ICC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800">
                        <a:effectLst/>
                      </a:endParaRP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142,30%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243%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228%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239%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211%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14837"/>
                  </a:ext>
                </a:extLst>
              </a:tr>
              <a:tr h="2518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346,91%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303,70%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324,86%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326,39%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323,58%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340,04%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253,40%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255,13%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299,68%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95668"/>
                  </a:ext>
                </a:extLst>
              </a:tr>
              <a:tr h="2026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qualidade da carteira de crédito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IQC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RVA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</a:rPr>
                        <a:t>↑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75,00%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109%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106%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10380"/>
                  </a:ext>
                </a:extLst>
              </a:tr>
              <a:tr h="202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80,00%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80,38%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80,62%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81,23%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81,48%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81,55%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82,31%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81,29%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79,14%</a:t>
                      </a:r>
                    </a:p>
                  </a:txBody>
                  <a:tcPr marL="20229" marR="20229" marT="13486" marB="13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4894"/>
                  </a:ext>
                </a:extLst>
              </a:tr>
            </a:tbl>
          </a:graphicData>
        </a:graphic>
      </p:graphicFrame>
      <p:sp>
        <p:nvSpPr>
          <p:cNvPr id="4" name="AutoShape 1" descr="data:image/png;base64,iVBORw0KGgoAAAANSUhEUgAAAH4AAAB+CAYAAADiI6WIAAAAAXNSR0IArs4c6QAAAcBJREFUeF7t1YEJADAQg8B2/6FT6Brnb6AS/m7b6TgDt/Bc8w9ceLN74dHuhS+8agDl7sc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EfaMH2lgaYjvwAAAAASUVORK5CYII="/>
          <p:cNvSpPr>
            <a:spLocks noChangeAspect="1" noChangeArrowheads="1"/>
          </p:cNvSpPr>
          <p:nvPr/>
        </p:nvSpPr>
        <p:spPr bwMode="auto">
          <a:xfrm>
            <a:off x="439778" y="7781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4738" y="3217970"/>
            <a:ext cx="94100" cy="94100"/>
          </a:xfrm>
          <a:prstGeom prst="rect">
            <a:avLst/>
          </a:prstGeom>
        </p:spPr>
      </p:pic>
      <p:pic>
        <p:nvPicPr>
          <p:cNvPr id="19" name="Imagem 18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8516" y="2769264"/>
            <a:ext cx="94100" cy="94100"/>
          </a:xfrm>
          <a:prstGeom prst="rect">
            <a:avLst/>
          </a:prstGeom>
        </p:spPr>
      </p:pic>
      <p:pic>
        <p:nvPicPr>
          <p:cNvPr id="20" name="Imagem 19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8516" y="2359770"/>
            <a:ext cx="94100" cy="94100"/>
          </a:xfrm>
          <a:prstGeom prst="rect">
            <a:avLst/>
          </a:prstGeom>
        </p:spPr>
      </p:pic>
      <p:pic>
        <p:nvPicPr>
          <p:cNvPr id="21" name="Imagem 20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8516" y="3628724"/>
            <a:ext cx="94100" cy="94100"/>
          </a:xfrm>
          <a:prstGeom prst="rect">
            <a:avLst/>
          </a:prstGeom>
        </p:spPr>
      </p:pic>
      <p:pic>
        <p:nvPicPr>
          <p:cNvPr id="22" name="Imagem 2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8516" y="4038218"/>
            <a:ext cx="94100" cy="94100"/>
          </a:xfrm>
          <a:prstGeom prst="rect">
            <a:avLst/>
          </a:prstGeom>
        </p:spPr>
      </p:pic>
      <p:pic>
        <p:nvPicPr>
          <p:cNvPr id="23" name="Imagem 22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3413" y="4447712"/>
            <a:ext cx="94100" cy="94100"/>
          </a:xfrm>
          <a:prstGeom prst="rect">
            <a:avLst/>
          </a:prstGeom>
        </p:spPr>
      </p:pic>
      <p:pic>
        <p:nvPicPr>
          <p:cNvPr id="24" name="Imagem 2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7" y="4944098"/>
            <a:ext cx="94100" cy="94100"/>
          </a:xfrm>
          <a:prstGeom prst="rect">
            <a:avLst/>
          </a:prstGeom>
        </p:spPr>
      </p:pic>
      <p:pic>
        <p:nvPicPr>
          <p:cNvPr id="25" name="Imagem 2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7" y="5449085"/>
            <a:ext cx="94100" cy="94100"/>
          </a:xfrm>
          <a:prstGeom prst="rect">
            <a:avLst/>
          </a:prstGeom>
        </p:spPr>
      </p:pic>
      <p:pic>
        <p:nvPicPr>
          <p:cNvPr id="26" name="Imagem 25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3301" y="5859713"/>
            <a:ext cx="94100" cy="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a0fb8e0be_0_4"/>
          <p:cNvSpPr/>
          <p:nvPr/>
        </p:nvSpPr>
        <p:spPr>
          <a:xfrm>
            <a:off x="6253316" y="6345735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gfa0fb8e0be_0_4"/>
          <p:cNvSpPr/>
          <p:nvPr/>
        </p:nvSpPr>
        <p:spPr>
          <a:xfrm>
            <a:off x="6397316" y="6290777"/>
            <a:ext cx="2667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Entre 80% e 100% de atingimento da meta</a:t>
            </a:r>
            <a:endParaRPr/>
          </a:p>
        </p:txBody>
      </p:sp>
      <p:sp>
        <p:nvSpPr>
          <p:cNvPr id="291" name="Google Shape;291;gfa0fb8e0be_0_4"/>
          <p:cNvSpPr txBox="1"/>
          <p:nvPr/>
        </p:nvSpPr>
        <p:spPr>
          <a:xfrm>
            <a:off x="250826" y="6291272"/>
            <a:ext cx="7416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Legenda:</a:t>
            </a:r>
            <a:endParaRPr dirty="0"/>
          </a:p>
        </p:txBody>
      </p:sp>
      <p:sp>
        <p:nvSpPr>
          <p:cNvPr id="292" name="Google Shape;292;gfa0fb8e0be_0_4"/>
          <p:cNvSpPr/>
          <p:nvPr/>
        </p:nvSpPr>
        <p:spPr>
          <a:xfrm>
            <a:off x="9196526" y="6345735"/>
            <a:ext cx="144000" cy="144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gfa0fb8e0be_0_4"/>
          <p:cNvSpPr/>
          <p:nvPr/>
        </p:nvSpPr>
        <p:spPr>
          <a:xfrm>
            <a:off x="9340526" y="6290777"/>
            <a:ext cx="247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Acima de 100% de atingimento da meta</a:t>
            </a:r>
            <a:endParaRPr/>
          </a:p>
        </p:txBody>
      </p:sp>
      <p:sp>
        <p:nvSpPr>
          <p:cNvPr id="294" name="Google Shape;294;gfa0fb8e0be_0_4"/>
          <p:cNvSpPr/>
          <p:nvPr/>
        </p:nvSpPr>
        <p:spPr>
          <a:xfrm>
            <a:off x="1132423" y="6290777"/>
            <a:ext cx="1051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Maior = Melhor</a:t>
            </a:r>
            <a:endParaRPr dirty="0"/>
          </a:p>
        </p:txBody>
      </p:sp>
      <p:sp>
        <p:nvSpPr>
          <p:cNvPr id="295" name="Google Shape;295;gfa0fb8e0be_0_4"/>
          <p:cNvSpPr/>
          <p:nvPr/>
        </p:nvSpPr>
        <p:spPr>
          <a:xfrm>
            <a:off x="3510785" y="634573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gfa0fb8e0be_0_4"/>
          <p:cNvSpPr/>
          <p:nvPr/>
        </p:nvSpPr>
        <p:spPr>
          <a:xfrm>
            <a:off x="3654785" y="6290777"/>
            <a:ext cx="243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Abaixo de 80% de atingimento da meta</a:t>
            </a:r>
            <a:endParaRPr/>
          </a:p>
        </p:txBody>
      </p:sp>
      <p:cxnSp>
        <p:nvCxnSpPr>
          <p:cNvPr id="297" name="Google Shape;297;gfa0fb8e0be_0_4"/>
          <p:cNvCxnSpPr/>
          <p:nvPr/>
        </p:nvCxnSpPr>
        <p:spPr>
          <a:xfrm rot="10800000">
            <a:off x="1138866" y="6309916"/>
            <a:ext cx="0" cy="215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8" name="Google Shape;298;gfa0fb8e0be_0_4"/>
          <p:cNvSpPr/>
          <p:nvPr/>
        </p:nvSpPr>
        <p:spPr>
          <a:xfrm>
            <a:off x="2291536" y="6290777"/>
            <a:ext cx="109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Menor = Melhor</a:t>
            </a:r>
            <a:endParaRPr/>
          </a:p>
        </p:txBody>
      </p:sp>
      <p:cxnSp>
        <p:nvCxnSpPr>
          <p:cNvPr id="299" name="Google Shape;299;gfa0fb8e0be_0_4"/>
          <p:cNvCxnSpPr/>
          <p:nvPr/>
        </p:nvCxnSpPr>
        <p:spPr>
          <a:xfrm>
            <a:off x="2297979" y="6309855"/>
            <a:ext cx="0" cy="215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179;p4"/>
          <p:cNvSpPr txBox="1">
            <a:spLocks noGrp="1"/>
          </p:cNvSpPr>
          <p:nvPr>
            <p:ph type="title"/>
          </p:nvPr>
        </p:nvSpPr>
        <p:spPr>
          <a:xfrm>
            <a:off x="492369" y="-56591"/>
            <a:ext cx="10972800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000"/>
            </a:pPr>
            <a:r>
              <a:rPr lang="pt-BR" kern="1200" dirty="0">
                <a:solidFill>
                  <a:schemeClr val="accent1"/>
                </a:solidFill>
                <a:ea typeface="+mj-ea"/>
                <a:cs typeface="+mj-cs"/>
              </a:rPr>
              <a:t>Indicadores ELPPN 2021 | Evolução de abril a dezembro/21</a:t>
            </a:r>
            <a:endParaRPr kern="12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9192"/>
              </p:ext>
            </p:extLst>
          </p:nvPr>
        </p:nvGraphicFramePr>
        <p:xfrm>
          <a:off x="442913" y="788821"/>
          <a:ext cx="11022257" cy="4277406"/>
        </p:xfrm>
        <a:graphic>
          <a:graphicData uri="http://schemas.openxmlformats.org/drawingml/2006/table">
            <a:tbl>
              <a:tblPr/>
              <a:tblGrid>
                <a:gridCol w="464003">
                  <a:extLst>
                    <a:ext uri="{9D8B030D-6E8A-4147-A177-3AD203B41FA5}">
                      <a16:colId xmlns:a16="http://schemas.microsoft.com/office/drawing/2014/main" val="2722894967"/>
                    </a:ext>
                  </a:extLst>
                </a:gridCol>
                <a:gridCol w="2355034">
                  <a:extLst>
                    <a:ext uri="{9D8B030D-6E8A-4147-A177-3AD203B41FA5}">
                      <a16:colId xmlns:a16="http://schemas.microsoft.com/office/drawing/2014/main" val="1531519250"/>
                    </a:ext>
                  </a:extLst>
                </a:gridCol>
                <a:gridCol w="525286">
                  <a:extLst>
                    <a:ext uri="{9D8B030D-6E8A-4147-A177-3AD203B41FA5}">
                      <a16:colId xmlns:a16="http://schemas.microsoft.com/office/drawing/2014/main" val="1283459717"/>
                    </a:ext>
                  </a:extLst>
                </a:gridCol>
                <a:gridCol w="516532">
                  <a:extLst>
                    <a:ext uri="{9D8B030D-6E8A-4147-A177-3AD203B41FA5}">
                      <a16:colId xmlns:a16="http://schemas.microsoft.com/office/drawing/2014/main" val="2378144085"/>
                    </a:ext>
                  </a:extLst>
                </a:gridCol>
                <a:gridCol w="350191">
                  <a:extLst>
                    <a:ext uri="{9D8B030D-6E8A-4147-A177-3AD203B41FA5}">
                      <a16:colId xmlns:a16="http://schemas.microsoft.com/office/drawing/2014/main" val="3924740203"/>
                    </a:ext>
                  </a:extLst>
                </a:gridCol>
                <a:gridCol w="682873">
                  <a:extLst>
                    <a:ext uri="{9D8B030D-6E8A-4147-A177-3AD203B41FA5}">
                      <a16:colId xmlns:a16="http://schemas.microsoft.com/office/drawing/2014/main" val="597356613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3543771552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1514698598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560411499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2936330931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850746408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1116562655"/>
                    </a:ext>
                  </a:extLst>
                </a:gridCol>
                <a:gridCol w="525286">
                  <a:extLst>
                    <a:ext uri="{9D8B030D-6E8A-4147-A177-3AD203B41FA5}">
                      <a16:colId xmlns:a16="http://schemas.microsoft.com/office/drawing/2014/main" val="2656487589"/>
                    </a:ext>
                  </a:extLst>
                </a:gridCol>
                <a:gridCol w="525286">
                  <a:extLst>
                    <a:ext uri="{9D8B030D-6E8A-4147-A177-3AD203B41FA5}">
                      <a16:colId xmlns:a16="http://schemas.microsoft.com/office/drawing/2014/main" val="35860547"/>
                    </a:ext>
                  </a:extLst>
                </a:gridCol>
                <a:gridCol w="526913">
                  <a:extLst>
                    <a:ext uri="{9D8B030D-6E8A-4147-A177-3AD203B41FA5}">
                      <a16:colId xmlns:a16="http://schemas.microsoft.com/office/drawing/2014/main" val="2367361802"/>
                    </a:ext>
                  </a:extLst>
                </a:gridCol>
                <a:gridCol w="453621">
                  <a:extLst>
                    <a:ext uri="{9D8B030D-6E8A-4147-A177-3AD203B41FA5}">
                      <a16:colId xmlns:a16="http://schemas.microsoft.com/office/drawing/2014/main" val="812057142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4155861833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3000282951"/>
                    </a:ext>
                  </a:extLst>
                </a:gridCol>
                <a:gridCol w="455248">
                  <a:extLst>
                    <a:ext uri="{9D8B030D-6E8A-4147-A177-3AD203B41FA5}">
                      <a16:colId xmlns:a16="http://schemas.microsoft.com/office/drawing/2014/main" val="1085535411"/>
                    </a:ext>
                  </a:extLst>
                </a:gridCol>
              </a:tblGrid>
              <a:tr h="1259236">
                <a:tc gridSpan="15">
                  <a:txBody>
                    <a:bodyPr/>
                    <a:lstStyle/>
                    <a:p>
                      <a:pPr rtl="0" fontAlgn="ctr"/>
                      <a:endParaRPr lang="pt-BR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Percentual de cumprimento das metas por trimestre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5083"/>
                  </a:ext>
                </a:extLst>
              </a:tr>
              <a:tr h="379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nº ELPPN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Indicador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Sigla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Programa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Tipo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Referência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Abr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Mai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Jun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Jul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Ago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Set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Out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Nov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Dez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1º 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2º 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3º 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4º T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25580"/>
                  </a:ext>
                </a:extLst>
              </a:tr>
              <a:tr h="26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NA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Tempo de Ciclo do Processo de Análise de Projetos de Crédito - 45 dias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TCAC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RVA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66,25%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30%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68%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77%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99,85%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18635"/>
                  </a:ext>
                </a:extLst>
              </a:tr>
              <a:tr h="263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36,36%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40,74%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44,83%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51,43%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51,28%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51,16%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54,35%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57,69%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66,15%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74907"/>
                  </a:ext>
                </a:extLst>
              </a:tr>
              <a:tr h="26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NA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Produtividade per capita *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PPC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PLR*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233,94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292,43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350,91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409,4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467,88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526,37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584,85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643,34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701,82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117%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82%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42805"/>
                  </a:ext>
                </a:extLst>
              </a:tr>
              <a:tr h="263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287,05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348,39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411,22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469,63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572,1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621,07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666,71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707,68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573,34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65210"/>
                  </a:ext>
                </a:extLst>
              </a:tr>
              <a:tr h="26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NA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de iniciativas estratégicas DADM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INIA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RVA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21,43%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23,57%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34,29%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47,14%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57,86%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62,14%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64,29%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70,71%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90,00%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83%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99,61%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108%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06773"/>
                  </a:ext>
                </a:extLst>
              </a:tr>
              <a:tr h="263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23,81%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30,95%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42,86%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50,00%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59,52%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61,90%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73,81%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76,19%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43162"/>
                  </a:ext>
                </a:extLst>
              </a:tr>
              <a:tr h="26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NA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Índice de execução de iniciativas estratégicas DRFC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INIF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RVA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↑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3,91%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7,83%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23,48%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23,48%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46,96%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50,87%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62,61%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78,26%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90,00%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100%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111%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103%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 smtClean="0">
                          <a:effectLst/>
                        </a:rPr>
                        <a:t>95,96%</a:t>
                      </a:r>
                      <a:endParaRPr lang="pt-BR" sz="900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67727"/>
                  </a:ext>
                </a:extLst>
              </a:tr>
              <a:tr h="263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13,04%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13,04%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26,09%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30,43%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43,48%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52,17%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60,87%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82,61%</a:t>
                      </a: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 smtClean="0">
                          <a:effectLst/>
                          <a:latin typeface="Tahoma" panose="020B0604030504040204" pitchFamily="34" charset="0"/>
                        </a:rPr>
                        <a:t>86,36%</a:t>
                      </a:r>
                      <a:endParaRPr lang="pt-BR" sz="8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2908" marR="22908" marT="15272" marB="15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98421"/>
                  </a:ext>
                </a:extLst>
              </a:tr>
              <a:tr h="26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NA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pt-BR" sz="9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Tempo médio de processamento não reembolsável - DRCT (RVA)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TMNR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>
                          <a:effectLst/>
                          <a:latin typeface="Tahoma" panose="020B0604030504040204" pitchFamily="34" charset="0"/>
                        </a:rPr>
                        <a:t>RVA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>
                          <a:effectLst/>
                          <a:latin typeface="Tahoma" panose="020B0604030504040204" pitchFamily="34" charset="0"/>
                        </a:rPr>
                        <a:t>↓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dirty="0">
                          <a:effectLst/>
                          <a:latin typeface="Tahoma" panose="020B0604030504040204" pitchFamily="34" charset="0"/>
                        </a:rPr>
                        <a:t>Meta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-%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121%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>
                          <a:effectLst/>
                        </a:rPr>
                        <a:t>114%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dirty="0">
                          <a:effectLst/>
                        </a:rPr>
                        <a:t>114%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25457"/>
                  </a:ext>
                </a:extLst>
              </a:tr>
              <a:tr h="263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>
                          <a:effectLst/>
                          <a:latin typeface="Tahoma" panose="020B0604030504040204" pitchFamily="34" charset="0"/>
                        </a:rPr>
                        <a:t>Resultado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105,36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105,36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115,78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115,43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115,43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dirty="0">
                          <a:effectLst/>
                          <a:latin typeface="Tahoma" panose="020B0604030504040204" pitchFamily="34" charset="0"/>
                        </a:rPr>
                        <a:t>115,43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8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7802"/>
                  </a:ext>
                </a:extLst>
              </a:tr>
            </a:tbl>
          </a:graphicData>
        </a:graphic>
      </p:graphicFrame>
      <p:sp>
        <p:nvSpPr>
          <p:cNvPr id="6" name="AutoShape 1" descr="data:image/png;base64,iVBORw0KGgoAAAANSUhEUgAAAH4AAAB+CAYAAADiI6WIAAAAAXNSR0IArs4c6QAAAcBJREFUeF7t1YEJADAQg8B2/6FT6Brnb6AS/m7b6TgDt/Bc8w9ceLN74dHuhS+8agDl7sc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FbfOFRAyh2iy88agDFbvGFRw2g2C2+8KgBFLvFFx41gGK3+MKjBlDsFl941ACK3eILjxpAsVt84VEDKHaLLzxqAMVu8YVHDaDYLb7wqAEUu8UXHjWAYrf4wqMGUOwWX3jUAIrd4guPGkCxW3zhUQModosvPGoAxW7xhUcNoNgtvvCoARS7xRceNYBit/jCowZQ7BZfeNQAit3iC48aQLEfaMH2lgaYjvwAAAAASUVORK5CYII="/>
          <p:cNvSpPr>
            <a:spLocks noChangeAspect="1" noChangeArrowheads="1"/>
          </p:cNvSpPr>
          <p:nvPr/>
        </p:nvSpPr>
        <p:spPr bwMode="auto">
          <a:xfrm>
            <a:off x="609600" y="2430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3920168"/>
            <a:ext cx="94100" cy="94100"/>
          </a:xfrm>
          <a:prstGeom prst="rect">
            <a:avLst/>
          </a:prstGeom>
        </p:spPr>
      </p:pic>
      <p:pic>
        <p:nvPicPr>
          <p:cNvPr id="18" name="Imagem 1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3389374"/>
            <a:ext cx="94100" cy="94100"/>
          </a:xfrm>
          <a:prstGeom prst="rect">
            <a:avLst/>
          </a:prstGeom>
        </p:spPr>
      </p:pic>
      <p:pic>
        <p:nvPicPr>
          <p:cNvPr id="19" name="Imagem 18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2858580"/>
            <a:ext cx="94100" cy="94100"/>
          </a:xfrm>
          <a:prstGeom prst="rect">
            <a:avLst/>
          </a:prstGeom>
        </p:spPr>
      </p:pic>
      <p:pic>
        <p:nvPicPr>
          <p:cNvPr id="20" name="Imagem 19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71069" y="4444447"/>
            <a:ext cx="94100" cy="94100"/>
          </a:xfrm>
          <a:prstGeom prst="rect">
            <a:avLst/>
          </a:prstGeom>
        </p:spPr>
      </p:pic>
      <p:pic>
        <p:nvPicPr>
          <p:cNvPr id="21" name="Imagem 20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66063" y="4971099"/>
            <a:ext cx="94100" cy="941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44860" y="5277601"/>
            <a:ext cx="1169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* A </a:t>
            </a:r>
            <a:r>
              <a:rPr lang="pt-BR" sz="800" dirty="0" err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Sest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aprovou os programas de PLR e RVA 2021 por meio das Notas Técnicas SEI nº 6450/2021/ME (PLR) e nº 1814/2021/ME (RVA), indicando ajustes em alguns indicadores. Em resposta a estas </a:t>
            </a:r>
            <a:r>
              <a:rPr lang="pt-BR" sz="800" dirty="0" err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NTs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o CA da Finep encaminhou o ofício nº 005047/21, se posicionando pela manutenção do indicador de </a:t>
            </a:r>
            <a:r>
              <a:rPr lang="pt-BR" sz="800" i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Contratações Per Capita (CPC)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, conforme constava da proposta original, como o indicador de </a:t>
            </a:r>
            <a:r>
              <a:rPr lang="pt-BR" sz="800" i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produtividade per capita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no âmbito do programa de PLR 2021. O CA também indicou no ofício de resposta à </a:t>
            </a:r>
            <a:r>
              <a:rPr lang="pt-BR" sz="800" dirty="0" err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Sest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que decidiu pela exclusão do indicador </a:t>
            </a:r>
            <a:r>
              <a:rPr lang="pt-BR" sz="800" i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Execução dos Recursos do FNDCT (EFNDCT) 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dos programas de PLR e RVA 2021, pelo fato do contexto orçamentário atípico no ano de 2021 limitar as ações gerenciais da empresa no alcance da meta proposta e, assim, não representar adequadamente o resultado dos esforços dos empregados da Finep. Desta forma, indicou o CPC como indicador de políticas públicas dos programas de PLR e RVA 2021 no lugar do EFNDCT, pois ele representa adequadamente e ”</a:t>
            </a:r>
            <a:r>
              <a:rPr lang="pt-BR" sz="800" i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 maneira ampla a contribuição de todas as unidades para o cumprimento da missão da Finep de promover o desenvolvimento econômico e social do Brasil por meio do fomento público à Ciência, Tecnologia e Inovação em empresas, universidades, institutos tecnológicos e outras instituições públicas ou privadas” . </a:t>
            </a:r>
            <a:r>
              <a:rPr lang="pt-BR" sz="800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 SEST encaminhou Nota Técnica SEI nº 60415/2021/ME, sobre o programa de PLR 2021, não aprovando a exclusão do PPC e aprovando a exclusão do EFNDCT. Também encaminhou a Nota Técnica 58561/2021/ME sobre o programa de RVA 2021, aprovando o pedido de exclusão do EFNDCT e negando a inclusão do CPC.</a:t>
            </a:r>
          </a:p>
        </p:txBody>
      </p:sp>
    </p:spTree>
    <p:extLst>
      <p:ext uri="{BB962C8B-B14F-4D97-AF65-F5344CB8AC3E}">
        <p14:creationId xmlns:p14="http://schemas.microsoft.com/office/powerpoint/2010/main" val="406134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6541" y="384033"/>
            <a:ext cx="5226423" cy="11629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>
                <a:solidFill>
                  <a:schemeClr val="bg1">
                    <a:lumMod val="85000"/>
                  </a:schemeClr>
                </a:solidFill>
              </a:rPr>
              <a:t>Área de Planejamento 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</a:rPr>
              <a:t>- APLA</a:t>
            </a:r>
          </a:p>
          <a:p>
            <a:pPr algn="l"/>
            <a:r>
              <a:rPr lang="pt-BR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1800" dirty="0">
                <a:solidFill>
                  <a:schemeClr val="bg1">
                    <a:lumMod val="85000"/>
                  </a:schemeClr>
                </a:solidFill>
              </a:rPr>
              <a:t>Dep. de Gestão Corporativa e Processos - DGCP</a:t>
            </a:r>
            <a:endParaRPr lang="pt-BR" sz="1800" kern="1400" spc="1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rgbClr val="000000"/>
      </a:dk1>
      <a:lt1>
        <a:srgbClr val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13436</TotalTime>
  <Words>1643</Words>
  <Application>Microsoft Office PowerPoint</Application>
  <PresentationFormat>Widescreen</PresentationFormat>
  <Paragraphs>677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Open Sans</vt:lpstr>
      <vt:lpstr>Arial</vt:lpstr>
      <vt:lpstr>Calibri</vt:lpstr>
      <vt:lpstr>Arial</vt:lpstr>
      <vt:lpstr>Wingdings</vt:lpstr>
      <vt:lpstr>Tahoma</vt:lpstr>
      <vt:lpstr>Office Theme</vt:lpstr>
      <vt:lpstr>Apresentação do PowerPoint</vt:lpstr>
      <vt:lpstr>Apresentação do PowerPoint</vt:lpstr>
      <vt:lpstr>Indicadores ELPPN 2021 | Evolução de abril a dezembro/21</vt:lpstr>
      <vt:lpstr>Indicadores ELPPN 2021 | Evolução de abril a dezembro/21</vt:lpstr>
      <vt:lpstr>Indicadores ELPPN 2021 | Evolução de abril a dezembro/21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do 3º Trimestre</dc:title>
  <dc:creator>Camila Moletta</dc:creator>
  <cp:lastModifiedBy>Cristina de Melo Valente</cp:lastModifiedBy>
  <cp:revision>332</cp:revision>
  <dcterms:created xsi:type="dcterms:W3CDTF">2013-11-12T13:20:39Z</dcterms:created>
  <dcterms:modified xsi:type="dcterms:W3CDTF">2022-07-06T15:53:09Z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0x010100B50583FFEC651C47A030F356029871FD</vt:lpwstr>
  </property>
</Properties>
</file>