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48" r:id="rId2"/>
  </p:sldMasterIdLst>
  <p:notesMasterIdLst>
    <p:notesMasterId r:id="rId44"/>
  </p:notesMasterIdLst>
  <p:sldIdLst>
    <p:sldId id="340" r:id="rId3"/>
    <p:sldId id="335" r:id="rId4"/>
    <p:sldId id="339" r:id="rId5"/>
    <p:sldId id="320" r:id="rId6"/>
    <p:sldId id="292" r:id="rId7"/>
    <p:sldId id="269" r:id="rId8"/>
    <p:sldId id="293" r:id="rId9"/>
    <p:sldId id="294" r:id="rId10"/>
    <p:sldId id="272" r:id="rId11"/>
    <p:sldId id="317" r:id="rId12"/>
    <p:sldId id="321" r:id="rId13"/>
    <p:sldId id="318" r:id="rId14"/>
    <p:sldId id="323" r:id="rId15"/>
    <p:sldId id="287" r:id="rId16"/>
    <p:sldId id="288" r:id="rId17"/>
    <p:sldId id="277" r:id="rId18"/>
    <p:sldId id="329" r:id="rId19"/>
    <p:sldId id="297" r:id="rId20"/>
    <p:sldId id="296" r:id="rId21"/>
    <p:sldId id="331" r:id="rId22"/>
    <p:sldId id="330" r:id="rId23"/>
    <p:sldId id="299" r:id="rId24"/>
    <p:sldId id="300" r:id="rId25"/>
    <p:sldId id="301" r:id="rId26"/>
    <p:sldId id="302" r:id="rId27"/>
    <p:sldId id="332" r:id="rId28"/>
    <p:sldId id="304" r:id="rId29"/>
    <p:sldId id="305" r:id="rId30"/>
    <p:sldId id="324" r:id="rId31"/>
    <p:sldId id="326" r:id="rId32"/>
    <p:sldId id="327" r:id="rId33"/>
    <p:sldId id="333" r:id="rId34"/>
    <p:sldId id="334" r:id="rId35"/>
    <p:sldId id="313" r:id="rId36"/>
    <p:sldId id="314" r:id="rId37"/>
    <p:sldId id="336" r:id="rId38"/>
    <p:sldId id="337" r:id="rId39"/>
    <p:sldId id="319" r:id="rId40"/>
    <p:sldId id="315" r:id="rId41"/>
    <p:sldId id="316" r:id="rId42"/>
    <p:sldId id="341" r:id="rId43"/>
  </p:sldIdLst>
  <p:sldSz cx="9144000" cy="5143500" type="screen16x9"/>
  <p:notesSz cx="6858000" cy="9144000"/>
  <p:embeddedFontLst>
    <p:embeddedFont>
      <p:font typeface="Tahoma" panose="020B0604030504040204" pitchFamily="34" charset="0"/>
      <p:regular r:id="rId45"/>
      <p:bold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4" userDrawn="1">
          <p15:clr>
            <a:srgbClr val="A4A3A4"/>
          </p15:clr>
        </p15:guide>
        <p15:guide id="2" pos="431" userDrawn="1">
          <p15:clr>
            <a:srgbClr val="A4A3A4"/>
          </p15:clr>
        </p15:guide>
        <p15:guide id="3" orient="horz" pos="2505">
          <p15:clr>
            <a:srgbClr val="A4A3A4"/>
          </p15:clr>
        </p15:guide>
        <p15:guide id="4" pos="430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gzpyrqwHgvWmSk/U8silntc6hy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68E655-B79E-44BE-9771-7EEC94B1AF88}">
  <a:tblStyle styleId="{5668E655-B79E-44BE-9771-7EEC94B1AF8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8"/>
          </a:solidFill>
        </a:fill>
      </a:tcStyle>
    </a:wholeTbl>
    <a:band1H>
      <a:tcTxStyle/>
      <a:tcStyle>
        <a:tcBdr/>
        <a:fill>
          <a:solidFill>
            <a:srgbClr val="CACFCF"/>
          </a:solidFill>
        </a:fill>
      </a:tcStyle>
    </a:band1H>
    <a:band2H>
      <a:tcTxStyle/>
      <a:tcStyle>
        <a:tcBdr/>
      </a:tcStyle>
    </a:band2H>
    <a:band1V>
      <a:tcTxStyle/>
      <a:tcStyle>
        <a:tcBdr/>
        <a:fill>
          <a:solidFill>
            <a:srgbClr val="CACFCF"/>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88" autoAdjust="0"/>
  </p:normalViewPr>
  <p:slideViewPr>
    <p:cSldViewPr snapToGrid="0">
      <p:cViewPr varScale="1">
        <p:scale>
          <a:sx n="128" d="100"/>
          <a:sy n="128" d="100"/>
        </p:scale>
        <p:origin x="126" y="216"/>
      </p:cViewPr>
      <p:guideLst>
        <p:guide orient="horz" pos="554"/>
        <p:guide pos="431"/>
        <p:guide orient="horz" pos="2505"/>
        <p:guide pos="43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7" Type="http://schemas.openxmlformats.org/officeDocument/2006/relationships/slide" Target="slides/slide5.xml"/><Relationship Id="rId71"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74"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C81CA-9763-4A2E-BFFF-4D155A90E021}" type="doc">
      <dgm:prSet loTypeId="urn:microsoft.com/office/officeart/2005/8/layout/hierarchy3" loCatId="relationship" qsTypeId="urn:microsoft.com/office/officeart/2005/8/quickstyle/simple2" qsCatId="simple" csTypeId="urn:microsoft.com/office/officeart/2005/8/colors/accent1_2" csCatId="accent1" phldr="1"/>
      <dgm:spPr/>
      <dgm:t>
        <a:bodyPr/>
        <a:lstStyle/>
        <a:p>
          <a:endParaRPr lang="pt-BR"/>
        </a:p>
      </dgm:t>
    </dgm:pt>
    <dgm:pt modelId="{BDEE900B-0B3B-492F-BB52-AF9340D21761}">
      <dgm:prSet phldrT="[Texto]" custT="1"/>
      <dgm:spPr/>
      <dgm:t>
        <a:bodyPr/>
        <a:lstStyle/>
        <a:p>
          <a:r>
            <a:rPr lang="pt-BR" sz="2400" dirty="0">
              <a:latin typeface="Tahoma" panose="020B0604030504040204" pitchFamily="34" charset="0"/>
              <a:ea typeface="Tahoma" panose="020B0604030504040204" pitchFamily="34" charset="0"/>
              <a:cs typeface="Tahoma" panose="020B0604030504040204" pitchFamily="34" charset="0"/>
            </a:rPr>
            <a:t>Relatórios Técnicos</a:t>
          </a:r>
        </a:p>
      </dgm:t>
    </dgm:pt>
    <dgm:pt modelId="{F60E1979-E285-419B-9CC5-36CACAD86B34}" type="parTrans" cxnId="{4D96D961-A9A2-442E-8580-4F83AA7BB372}">
      <dgm:prSet/>
      <dgm:spPr/>
      <dgm:t>
        <a:bodyPr/>
        <a:lstStyle/>
        <a:p>
          <a:endParaRPr lang="pt-BR"/>
        </a:p>
      </dgm:t>
    </dgm:pt>
    <dgm:pt modelId="{CB1AEB7B-6C09-4DD9-8DB6-4AF53BF382DB}" type="sibTrans" cxnId="{4D96D961-A9A2-442E-8580-4F83AA7BB372}">
      <dgm:prSet/>
      <dgm:spPr/>
      <dgm:t>
        <a:bodyPr/>
        <a:lstStyle/>
        <a:p>
          <a:endParaRPr lang="pt-BR"/>
        </a:p>
      </dgm:t>
    </dgm:pt>
    <dgm:pt modelId="{A9177A7D-7503-4166-9438-5E1F93C4691B}">
      <dgm:prSet phldrT="[Texto]" custT="1"/>
      <dgm:spPr/>
      <dgm:t>
        <a:bodyPr/>
        <a:lstStyle/>
        <a:p>
          <a:r>
            <a:rPr lang="pt-BR" sz="2400" dirty="0">
              <a:latin typeface="Tahoma" panose="020B0604030504040204" pitchFamily="34" charset="0"/>
              <a:ea typeface="Tahoma" panose="020B0604030504040204" pitchFamily="34" charset="0"/>
              <a:cs typeface="Tahoma" panose="020B0604030504040204" pitchFamily="34" charset="0"/>
            </a:rPr>
            <a:t>Prestações de Contas</a:t>
          </a:r>
        </a:p>
      </dgm:t>
    </dgm:pt>
    <dgm:pt modelId="{B9BC5333-0FFD-41D6-A1DA-1BC21370AD1B}" type="parTrans" cxnId="{28E8634C-8BCF-45BA-84AC-C4130DA0E044}">
      <dgm:prSet/>
      <dgm:spPr/>
      <dgm:t>
        <a:bodyPr/>
        <a:lstStyle/>
        <a:p>
          <a:endParaRPr lang="pt-BR"/>
        </a:p>
      </dgm:t>
    </dgm:pt>
    <dgm:pt modelId="{1E1A6C14-FFC1-4DB2-9ABA-235E3C024C28}" type="sibTrans" cxnId="{28E8634C-8BCF-45BA-84AC-C4130DA0E044}">
      <dgm:prSet/>
      <dgm:spPr/>
      <dgm:t>
        <a:bodyPr/>
        <a:lstStyle/>
        <a:p>
          <a:endParaRPr lang="pt-BR"/>
        </a:p>
      </dgm:t>
    </dgm:pt>
    <dgm:pt modelId="{6B10FEEA-87D0-4532-8078-08798B719FE5}">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Parciais</a:t>
          </a:r>
        </a:p>
      </dgm:t>
    </dgm:pt>
    <dgm:pt modelId="{F57A552D-63FA-4AF4-942C-427637577A77}" type="parTrans" cxnId="{0FBE9E72-7CA7-42F6-8536-302C6C68F1D6}">
      <dgm:prSet/>
      <dgm:spPr/>
      <dgm:t>
        <a:bodyPr/>
        <a:lstStyle/>
        <a:p>
          <a:endParaRPr lang="pt-BR"/>
        </a:p>
      </dgm:t>
    </dgm:pt>
    <dgm:pt modelId="{B4C2BD96-AF17-408E-962B-84694E84E82C}" type="sibTrans" cxnId="{0FBE9E72-7CA7-42F6-8536-302C6C68F1D6}">
      <dgm:prSet/>
      <dgm:spPr/>
      <dgm:t>
        <a:bodyPr/>
        <a:lstStyle/>
        <a:p>
          <a:endParaRPr lang="pt-BR"/>
        </a:p>
      </dgm:t>
    </dgm:pt>
    <dgm:pt modelId="{2BBC3824-B200-41C8-ACD7-EBE335949B78}">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Final</a:t>
          </a:r>
        </a:p>
      </dgm:t>
    </dgm:pt>
    <dgm:pt modelId="{DAA1F31D-7B57-4BEF-89F9-82307260282A}" type="parTrans" cxnId="{D8791230-AD9E-4D6E-B5E0-78E7775B6618}">
      <dgm:prSet/>
      <dgm:spPr/>
      <dgm:t>
        <a:bodyPr/>
        <a:lstStyle/>
        <a:p>
          <a:endParaRPr lang="pt-BR"/>
        </a:p>
      </dgm:t>
    </dgm:pt>
    <dgm:pt modelId="{A2BBF149-E89E-4A27-954F-462A283E0531}" type="sibTrans" cxnId="{D8791230-AD9E-4D6E-B5E0-78E7775B6618}">
      <dgm:prSet/>
      <dgm:spPr/>
      <dgm:t>
        <a:bodyPr/>
        <a:lstStyle/>
        <a:p>
          <a:endParaRPr lang="pt-BR"/>
        </a:p>
      </dgm:t>
    </dgm:pt>
    <dgm:pt modelId="{20FE8185-B51D-444C-A3ED-D2D0BB8F44DB}">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Enviada em até 60 dias corridos após o término da vigência do projeto </a:t>
          </a:r>
        </a:p>
      </dgm:t>
    </dgm:pt>
    <dgm:pt modelId="{1150553B-C376-4140-8E87-892E6BCF7A27}" type="parTrans" cxnId="{9476F3DD-7C4B-461A-8F46-EE58291C4E9F}">
      <dgm:prSet/>
      <dgm:spPr/>
      <dgm:t>
        <a:bodyPr/>
        <a:lstStyle/>
        <a:p>
          <a:endParaRPr lang="pt-BR"/>
        </a:p>
      </dgm:t>
    </dgm:pt>
    <dgm:pt modelId="{37BC4476-A317-4CD4-B37E-460512BBF9CB}" type="sibTrans" cxnId="{9476F3DD-7C4B-461A-8F46-EE58291C4E9F}">
      <dgm:prSet/>
      <dgm:spPr/>
      <dgm:t>
        <a:bodyPr/>
        <a:lstStyle/>
        <a:p>
          <a:endParaRPr lang="pt-BR"/>
        </a:p>
      </dgm:t>
    </dgm:pt>
    <dgm:pt modelId="{A487AE68-C6E2-4341-86B4-C5C9AF28C26E}">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Enviadas quando há 3 ou mais liberações de recursos</a:t>
          </a:r>
        </a:p>
      </dgm:t>
    </dgm:pt>
    <dgm:pt modelId="{D8B4E0A4-B15E-4DFB-AE73-E13720FD19BD}" type="sibTrans" cxnId="{D35687E1-446A-4A1E-9C0D-5DE58E930136}">
      <dgm:prSet/>
      <dgm:spPr/>
      <dgm:t>
        <a:bodyPr/>
        <a:lstStyle/>
        <a:p>
          <a:endParaRPr lang="pt-BR"/>
        </a:p>
      </dgm:t>
    </dgm:pt>
    <dgm:pt modelId="{E146A73C-2740-4789-B5A0-35A4E4BBBCD7}" type="parTrans" cxnId="{D35687E1-446A-4A1E-9C0D-5DE58E930136}">
      <dgm:prSet/>
      <dgm:spPr/>
      <dgm:t>
        <a:bodyPr/>
        <a:lstStyle/>
        <a:p>
          <a:endParaRPr lang="pt-BR"/>
        </a:p>
      </dgm:t>
    </dgm:pt>
    <dgm:pt modelId="{57E07D78-B7A1-4374-A673-8DBC76A6DA23}" type="pres">
      <dgm:prSet presAssocID="{7BFC81CA-9763-4A2E-BFFF-4D155A90E021}" presName="diagram" presStyleCnt="0">
        <dgm:presLayoutVars>
          <dgm:chPref val="1"/>
          <dgm:dir/>
          <dgm:animOne val="branch"/>
          <dgm:animLvl val="lvl"/>
          <dgm:resizeHandles/>
        </dgm:presLayoutVars>
      </dgm:prSet>
      <dgm:spPr/>
    </dgm:pt>
    <dgm:pt modelId="{80349CBA-D91A-4FC5-8AAB-FA0095393244}" type="pres">
      <dgm:prSet presAssocID="{BDEE900B-0B3B-492F-BB52-AF9340D21761}" presName="root" presStyleCnt="0"/>
      <dgm:spPr/>
    </dgm:pt>
    <dgm:pt modelId="{1F9E1EFE-9FF6-44BA-950F-1DFEE6655A30}" type="pres">
      <dgm:prSet presAssocID="{BDEE900B-0B3B-492F-BB52-AF9340D21761}" presName="rootComposite" presStyleCnt="0"/>
      <dgm:spPr/>
    </dgm:pt>
    <dgm:pt modelId="{47C0B2B0-0C5A-461A-85DB-F9E5E73B5811}" type="pres">
      <dgm:prSet presAssocID="{BDEE900B-0B3B-492F-BB52-AF9340D21761}" presName="rootText" presStyleLbl="node1" presStyleIdx="0" presStyleCnt="2" custScaleX="90641" custScaleY="88188" custLinFactNeighborX="1044" custLinFactNeighborY="3154"/>
      <dgm:spPr/>
    </dgm:pt>
    <dgm:pt modelId="{67A96D8F-0AD8-4E1F-88E8-CC1B00D7CB7D}" type="pres">
      <dgm:prSet presAssocID="{BDEE900B-0B3B-492F-BB52-AF9340D21761}" presName="rootConnector" presStyleLbl="node1" presStyleIdx="0" presStyleCnt="2"/>
      <dgm:spPr/>
    </dgm:pt>
    <dgm:pt modelId="{04FC291C-735F-48DE-A1A9-CA7C472C5855}" type="pres">
      <dgm:prSet presAssocID="{BDEE900B-0B3B-492F-BB52-AF9340D21761}" presName="childShape" presStyleCnt="0"/>
      <dgm:spPr/>
    </dgm:pt>
    <dgm:pt modelId="{44B89140-1C7D-4C13-B80B-A1D727BF0EEF}" type="pres">
      <dgm:prSet presAssocID="{A9177A7D-7503-4166-9438-5E1F93C4691B}" presName="root" presStyleCnt="0"/>
      <dgm:spPr/>
    </dgm:pt>
    <dgm:pt modelId="{13B295D4-3D77-4C02-BF6F-64513F27809E}" type="pres">
      <dgm:prSet presAssocID="{A9177A7D-7503-4166-9438-5E1F93C4691B}" presName="rootComposite" presStyleCnt="0"/>
      <dgm:spPr/>
    </dgm:pt>
    <dgm:pt modelId="{A4FC2AA7-E86D-4476-92E1-CE91040A9D0C}" type="pres">
      <dgm:prSet presAssocID="{A9177A7D-7503-4166-9438-5E1F93C4691B}" presName="rootText" presStyleLbl="node1" presStyleIdx="1" presStyleCnt="2" custScaleX="90641" custScaleY="88188" custLinFactNeighborX="-387" custLinFactNeighborY="3154"/>
      <dgm:spPr/>
    </dgm:pt>
    <dgm:pt modelId="{CE7E9810-4FE6-43E9-8BB1-3892590D459F}" type="pres">
      <dgm:prSet presAssocID="{A9177A7D-7503-4166-9438-5E1F93C4691B}" presName="rootConnector" presStyleLbl="node1" presStyleIdx="1" presStyleCnt="2"/>
      <dgm:spPr/>
    </dgm:pt>
    <dgm:pt modelId="{9952B599-99CA-4947-9F38-F3605C19E966}" type="pres">
      <dgm:prSet presAssocID="{A9177A7D-7503-4166-9438-5E1F93C4691B}" presName="childShape" presStyleCnt="0"/>
      <dgm:spPr/>
    </dgm:pt>
    <dgm:pt modelId="{B987BF3B-D2EE-4B22-9106-DDAE8163717F}" type="pres">
      <dgm:prSet presAssocID="{F57A552D-63FA-4AF4-942C-427637577A77}" presName="Name13" presStyleLbl="parChTrans1D2" presStyleIdx="0" presStyleCnt="2"/>
      <dgm:spPr/>
    </dgm:pt>
    <dgm:pt modelId="{5C80EA8E-4BE1-45FE-B255-26A59986A581}" type="pres">
      <dgm:prSet presAssocID="{6B10FEEA-87D0-4532-8078-08798B719FE5}" presName="childText" presStyleLbl="bgAcc1" presStyleIdx="0" presStyleCnt="2" custScaleX="67448" custScaleY="54774" custLinFactNeighborX="7590">
        <dgm:presLayoutVars>
          <dgm:bulletEnabled val="1"/>
        </dgm:presLayoutVars>
      </dgm:prSet>
      <dgm:spPr/>
    </dgm:pt>
    <dgm:pt modelId="{8BD65660-A447-4C00-81D9-DDFA75FA4F47}" type="pres">
      <dgm:prSet presAssocID="{DAA1F31D-7B57-4BEF-89F9-82307260282A}" presName="Name13" presStyleLbl="parChTrans1D2" presStyleIdx="1" presStyleCnt="2"/>
      <dgm:spPr/>
    </dgm:pt>
    <dgm:pt modelId="{DEDD5148-5D8F-4A29-B77D-F63CEA318E27}" type="pres">
      <dgm:prSet presAssocID="{2BBC3824-B200-41C8-ACD7-EBE335949B78}" presName="childText" presStyleLbl="bgAcc1" presStyleIdx="1" presStyleCnt="2" custScaleX="64927" custScaleY="70493" custLinFactNeighborX="7590">
        <dgm:presLayoutVars>
          <dgm:bulletEnabled val="1"/>
        </dgm:presLayoutVars>
      </dgm:prSet>
      <dgm:spPr/>
    </dgm:pt>
  </dgm:ptLst>
  <dgm:cxnLst>
    <dgm:cxn modelId="{D8791230-AD9E-4D6E-B5E0-78E7775B6618}" srcId="{A9177A7D-7503-4166-9438-5E1F93C4691B}" destId="{2BBC3824-B200-41C8-ACD7-EBE335949B78}" srcOrd="1" destOrd="0" parTransId="{DAA1F31D-7B57-4BEF-89F9-82307260282A}" sibTransId="{A2BBF149-E89E-4A27-954F-462A283E0531}"/>
    <dgm:cxn modelId="{4D96D961-A9A2-442E-8580-4F83AA7BB372}" srcId="{7BFC81CA-9763-4A2E-BFFF-4D155A90E021}" destId="{BDEE900B-0B3B-492F-BB52-AF9340D21761}" srcOrd="0" destOrd="0" parTransId="{F60E1979-E285-419B-9CC5-36CACAD86B34}" sibTransId="{CB1AEB7B-6C09-4DD9-8DB6-4AF53BF382DB}"/>
    <dgm:cxn modelId="{06A5874A-5F7B-4D1B-85EB-0181645BCC23}" type="presOf" srcId="{7BFC81CA-9763-4A2E-BFFF-4D155A90E021}" destId="{57E07D78-B7A1-4374-A673-8DBC76A6DA23}" srcOrd="0" destOrd="0" presId="urn:microsoft.com/office/officeart/2005/8/layout/hierarchy3"/>
    <dgm:cxn modelId="{28E8634C-8BCF-45BA-84AC-C4130DA0E044}" srcId="{7BFC81CA-9763-4A2E-BFFF-4D155A90E021}" destId="{A9177A7D-7503-4166-9438-5E1F93C4691B}" srcOrd="1" destOrd="0" parTransId="{B9BC5333-0FFD-41D6-A1DA-1BC21370AD1B}" sibTransId="{1E1A6C14-FFC1-4DB2-9ABA-235E3C024C28}"/>
    <dgm:cxn modelId="{5385DA4E-B3F8-484C-BFB7-0B1E0C045A21}" type="presOf" srcId="{20FE8185-B51D-444C-A3ED-D2D0BB8F44DB}" destId="{DEDD5148-5D8F-4A29-B77D-F63CEA318E27}" srcOrd="0" destOrd="1" presId="urn:microsoft.com/office/officeart/2005/8/layout/hierarchy3"/>
    <dgm:cxn modelId="{0FBE9E72-7CA7-42F6-8536-302C6C68F1D6}" srcId="{A9177A7D-7503-4166-9438-5E1F93C4691B}" destId="{6B10FEEA-87D0-4532-8078-08798B719FE5}" srcOrd="0" destOrd="0" parTransId="{F57A552D-63FA-4AF4-942C-427637577A77}" sibTransId="{B4C2BD96-AF17-408E-962B-84694E84E82C}"/>
    <dgm:cxn modelId="{4762EB80-B476-449F-931C-0B6B1FA51A67}" type="presOf" srcId="{BDEE900B-0B3B-492F-BB52-AF9340D21761}" destId="{47C0B2B0-0C5A-461A-85DB-F9E5E73B5811}" srcOrd="0" destOrd="0" presId="urn:microsoft.com/office/officeart/2005/8/layout/hierarchy3"/>
    <dgm:cxn modelId="{C4AEADBB-9C80-4A4D-B823-1AD416E96047}" type="presOf" srcId="{A487AE68-C6E2-4341-86B4-C5C9AF28C26E}" destId="{5C80EA8E-4BE1-45FE-B255-26A59986A581}" srcOrd="0" destOrd="1" presId="urn:microsoft.com/office/officeart/2005/8/layout/hierarchy3"/>
    <dgm:cxn modelId="{39C823BC-35F5-40F4-A84A-BBE027CD12BE}" type="presOf" srcId="{6B10FEEA-87D0-4532-8078-08798B719FE5}" destId="{5C80EA8E-4BE1-45FE-B255-26A59986A581}" srcOrd="0" destOrd="0" presId="urn:microsoft.com/office/officeart/2005/8/layout/hierarchy3"/>
    <dgm:cxn modelId="{00E6A6C5-8387-4B42-80FF-C3185EAEDB59}" type="presOf" srcId="{A9177A7D-7503-4166-9438-5E1F93C4691B}" destId="{A4FC2AA7-E86D-4476-92E1-CE91040A9D0C}" srcOrd="0" destOrd="0" presId="urn:microsoft.com/office/officeart/2005/8/layout/hierarchy3"/>
    <dgm:cxn modelId="{3A8D10CE-E743-4C72-96CC-AB935EE368B0}" type="presOf" srcId="{2BBC3824-B200-41C8-ACD7-EBE335949B78}" destId="{DEDD5148-5D8F-4A29-B77D-F63CEA318E27}" srcOrd="0" destOrd="0" presId="urn:microsoft.com/office/officeart/2005/8/layout/hierarchy3"/>
    <dgm:cxn modelId="{9476F3DD-7C4B-461A-8F46-EE58291C4E9F}" srcId="{2BBC3824-B200-41C8-ACD7-EBE335949B78}" destId="{20FE8185-B51D-444C-A3ED-D2D0BB8F44DB}" srcOrd="0" destOrd="0" parTransId="{1150553B-C376-4140-8E87-892E6BCF7A27}" sibTransId="{37BC4476-A317-4CD4-B37E-460512BBF9CB}"/>
    <dgm:cxn modelId="{DEBB80DE-4975-46A4-8101-82DB34182C09}" type="presOf" srcId="{BDEE900B-0B3B-492F-BB52-AF9340D21761}" destId="{67A96D8F-0AD8-4E1F-88E8-CC1B00D7CB7D}" srcOrd="1" destOrd="0" presId="urn:microsoft.com/office/officeart/2005/8/layout/hierarchy3"/>
    <dgm:cxn modelId="{D35687E1-446A-4A1E-9C0D-5DE58E930136}" srcId="{6B10FEEA-87D0-4532-8078-08798B719FE5}" destId="{A487AE68-C6E2-4341-86B4-C5C9AF28C26E}" srcOrd="0" destOrd="0" parTransId="{E146A73C-2740-4789-B5A0-35A4E4BBBCD7}" sibTransId="{D8B4E0A4-B15E-4DFB-AE73-E13720FD19BD}"/>
    <dgm:cxn modelId="{7DC377E7-09E8-4DAA-A469-1BE2FFFCB8AD}" type="presOf" srcId="{DAA1F31D-7B57-4BEF-89F9-82307260282A}" destId="{8BD65660-A447-4C00-81D9-DDFA75FA4F47}" srcOrd="0" destOrd="0" presId="urn:microsoft.com/office/officeart/2005/8/layout/hierarchy3"/>
    <dgm:cxn modelId="{D699FEEF-1C87-42C1-B270-950B187EC618}" type="presOf" srcId="{F57A552D-63FA-4AF4-942C-427637577A77}" destId="{B987BF3B-D2EE-4B22-9106-DDAE8163717F}" srcOrd="0" destOrd="0" presId="urn:microsoft.com/office/officeart/2005/8/layout/hierarchy3"/>
    <dgm:cxn modelId="{8A3CCDFD-6B0F-4121-B35D-529ACFB98EBD}" type="presOf" srcId="{A9177A7D-7503-4166-9438-5E1F93C4691B}" destId="{CE7E9810-4FE6-43E9-8BB1-3892590D459F}" srcOrd="1" destOrd="0" presId="urn:microsoft.com/office/officeart/2005/8/layout/hierarchy3"/>
    <dgm:cxn modelId="{636B5975-BD96-49DC-A544-D016C664FF86}" type="presParOf" srcId="{57E07D78-B7A1-4374-A673-8DBC76A6DA23}" destId="{80349CBA-D91A-4FC5-8AAB-FA0095393244}" srcOrd="0" destOrd="0" presId="urn:microsoft.com/office/officeart/2005/8/layout/hierarchy3"/>
    <dgm:cxn modelId="{5EAAB36D-5120-4B5F-A654-5FDC08EF6240}" type="presParOf" srcId="{80349CBA-D91A-4FC5-8AAB-FA0095393244}" destId="{1F9E1EFE-9FF6-44BA-950F-1DFEE6655A30}" srcOrd="0" destOrd="0" presId="urn:microsoft.com/office/officeart/2005/8/layout/hierarchy3"/>
    <dgm:cxn modelId="{AD2A4286-F264-47C2-9C9A-62C8E122DB75}" type="presParOf" srcId="{1F9E1EFE-9FF6-44BA-950F-1DFEE6655A30}" destId="{47C0B2B0-0C5A-461A-85DB-F9E5E73B5811}" srcOrd="0" destOrd="0" presId="urn:microsoft.com/office/officeart/2005/8/layout/hierarchy3"/>
    <dgm:cxn modelId="{84AC3732-6206-406F-B97E-8FFED43A8EF2}" type="presParOf" srcId="{1F9E1EFE-9FF6-44BA-950F-1DFEE6655A30}" destId="{67A96D8F-0AD8-4E1F-88E8-CC1B00D7CB7D}" srcOrd="1" destOrd="0" presId="urn:microsoft.com/office/officeart/2005/8/layout/hierarchy3"/>
    <dgm:cxn modelId="{6E5DA933-93F8-44A7-A95D-0B9F56CDFA17}" type="presParOf" srcId="{80349CBA-D91A-4FC5-8AAB-FA0095393244}" destId="{04FC291C-735F-48DE-A1A9-CA7C472C5855}" srcOrd="1" destOrd="0" presId="urn:microsoft.com/office/officeart/2005/8/layout/hierarchy3"/>
    <dgm:cxn modelId="{1C388B2B-FBED-4AA8-BB2E-354D4A2D6AEE}" type="presParOf" srcId="{57E07D78-B7A1-4374-A673-8DBC76A6DA23}" destId="{44B89140-1C7D-4C13-B80B-A1D727BF0EEF}" srcOrd="1" destOrd="0" presId="urn:microsoft.com/office/officeart/2005/8/layout/hierarchy3"/>
    <dgm:cxn modelId="{4C72F288-928C-4571-9035-053BF54A8415}" type="presParOf" srcId="{44B89140-1C7D-4C13-B80B-A1D727BF0EEF}" destId="{13B295D4-3D77-4C02-BF6F-64513F27809E}" srcOrd="0" destOrd="0" presId="urn:microsoft.com/office/officeart/2005/8/layout/hierarchy3"/>
    <dgm:cxn modelId="{65EB3D8B-BC3B-4868-BF06-A8E686493D32}" type="presParOf" srcId="{13B295D4-3D77-4C02-BF6F-64513F27809E}" destId="{A4FC2AA7-E86D-4476-92E1-CE91040A9D0C}" srcOrd="0" destOrd="0" presId="urn:microsoft.com/office/officeart/2005/8/layout/hierarchy3"/>
    <dgm:cxn modelId="{BCE00964-5392-457E-9DFF-29517B161B68}" type="presParOf" srcId="{13B295D4-3D77-4C02-BF6F-64513F27809E}" destId="{CE7E9810-4FE6-43E9-8BB1-3892590D459F}" srcOrd="1" destOrd="0" presId="urn:microsoft.com/office/officeart/2005/8/layout/hierarchy3"/>
    <dgm:cxn modelId="{183CEF15-C709-46B3-A3B7-2693FCCB5C6A}" type="presParOf" srcId="{44B89140-1C7D-4C13-B80B-A1D727BF0EEF}" destId="{9952B599-99CA-4947-9F38-F3605C19E966}" srcOrd="1" destOrd="0" presId="urn:microsoft.com/office/officeart/2005/8/layout/hierarchy3"/>
    <dgm:cxn modelId="{223EC3D8-E09D-449B-93C2-CEF67291B414}" type="presParOf" srcId="{9952B599-99CA-4947-9F38-F3605C19E966}" destId="{B987BF3B-D2EE-4B22-9106-DDAE8163717F}" srcOrd="0" destOrd="0" presId="urn:microsoft.com/office/officeart/2005/8/layout/hierarchy3"/>
    <dgm:cxn modelId="{1902F5F6-12A9-49F3-9928-716F6A9E8BCE}" type="presParOf" srcId="{9952B599-99CA-4947-9F38-F3605C19E966}" destId="{5C80EA8E-4BE1-45FE-B255-26A59986A581}" srcOrd="1" destOrd="0" presId="urn:microsoft.com/office/officeart/2005/8/layout/hierarchy3"/>
    <dgm:cxn modelId="{DC7414BC-A13D-472B-A56C-61E78170A19F}" type="presParOf" srcId="{9952B599-99CA-4947-9F38-F3605C19E966}" destId="{8BD65660-A447-4C00-81D9-DDFA75FA4F47}" srcOrd="2" destOrd="0" presId="urn:microsoft.com/office/officeart/2005/8/layout/hierarchy3"/>
    <dgm:cxn modelId="{28657E9B-8A90-4EE8-98BC-102758A148B8}" type="presParOf" srcId="{9952B599-99CA-4947-9F38-F3605C19E966}" destId="{DEDD5148-5D8F-4A29-B77D-F63CEA318E2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509DF-9BE4-4D27-A2E5-BE60F481C0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57C903A0-5A82-47A1-A23E-07FF6ED9B086}">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Importação</a:t>
          </a:r>
        </a:p>
      </dgm:t>
    </dgm:pt>
    <dgm:pt modelId="{0E32E3BA-BCDF-4614-A78F-ED5182F96219}" type="parTrans" cxnId="{364D586C-5B5B-4738-941F-3483DE57F475}">
      <dgm:prSet/>
      <dgm:spPr/>
      <dgm:t>
        <a:bodyPr/>
        <a:lstStyle/>
        <a:p>
          <a:endParaRPr lang="pt-BR"/>
        </a:p>
      </dgm:t>
    </dgm:pt>
    <dgm:pt modelId="{44DA2254-64BC-4616-93C8-60EF3A4AA14F}" type="sibTrans" cxnId="{364D586C-5B5B-4738-941F-3483DE57F475}">
      <dgm:prSet/>
      <dgm:spPr/>
      <dgm:t>
        <a:bodyPr/>
        <a:lstStyle/>
        <a:p>
          <a:endParaRPr lang="pt-BR"/>
        </a:p>
      </dgm:t>
    </dgm:pt>
    <dgm:pt modelId="{E07C8D51-4553-423F-8F0A-D03D278EE12A}">
      <dgm:prSet phldrT="[Texto]" custT="1"/>
      <dgm:spPr/>
      <dgm:t>
        <a:bodyPr/>
        <a:lstStyle/>
        <a:p>
          <a:pPr algn="just">
            <a:lnSpc>
              <a:spcPct val="150000"/>
            </a:lnSpc>
          </a:pPr>
          <a:r>
            <a:rPr lang="pt-BR" sz="1000" dirty="0">
              <a:latin typeface="Tahoma" panose="020B0604030504040204" pitchFamily="34" charset="0"/>
              <a:ea typeface="Tahoma" panose="020B0604030504040204" pitchFamily="34" charset="0"/>
              <a:cs typeface="Tahoma" panose="020B0604030504040204" pitchFamily="34" charset="0"/>
            </a:rPr>
            <a:t> </a:t>
          </a:r>
          <a:r>
            <a:rPr lang="pt-BR" sz="900" dirty="0">
              <a:latin typeface="Tahoma" panose="020B0604030504040204" pitchFamily="34" charset="0"/>
              <a:ea typeface="Tahoma" panose="020B0604030504040204" pitchFamily="34" charset="0"/>
              <a:cs typeface="Tahoma" panose="020B0604030504040204" pitchFamily="34" charset="0"/>
            </a:rPr>
            <a:t>Realizada pelo convenente ou executores ou </a:t>
          </a:r>
          <a:r>
            <a:rPr lang="pt-BR" sz="900" dirty="0" err="1">
              <a:latin typeface="Tahoma" panose="020B0604030504040204" pitchFamily="34" charset="0"/>
              <a:ea typeface="Tahoma" panose="020B0604030504040204" pitchFamily="34" charset="0"/>
              <a:cs typeface="Tahoma" panose="020B0604030504040204" pitchFamily="34" charset="0"/>
            </a:rPr>
            <a:t>co-executores</a:t>
          </a:r>
          <a:r>
            <a:rPr lang="pt-BR" sz="900" dirty="0">
              <a:latin typeface="Tahoma" panose="020B0604030504040204" pitchFamily="34" charset="0"/>
              <a:ea typeface="Tahoma" panose="020B0604030504040204" pitchFamily="34" charset="0"/>
              <a:cs typeface="Tahoma" panose="020B0604030504040204" pitchFamily="34" charset="0"/>
            </a:rPr>
            <a:t>;</a:t>
          </a:r>
        </a:p>
      </dgm:t>
    </dgm:pt>
    <dgm:pt modelId="{AE6EB8BC-FB34-470D-B7B1-A78DE2C8573E}" type="parTrans" cxnId="{281E0888-27A7-498C-BECB-48C379DA857B}">
      <dgm:prSet/>
      <dgm:spPr/>
      <dgm:t>
        <a:bodyPr/>
        <a:lstStyle/>
        <a:p>
          <a:endParaRPr lang="pt-BR"/>
        </a:p>
      </dgm:t>
    </dgm:pt>
    <dgm:pt modelId="{5C64F862-167A-4C1E-B70D-B41878C14ED9}" type="sibTrans" cxnId="{281E0888-27A7-498C-BECB-48C379DA857B}">
      <dgm:prSet/>
      <dgm:spPr/>
      <dgm:t>
        <a:bodyPr/>
        <a:lstStyle/>
        <a:p>
          <a:endParaRPr lang="pt-BR"/>
        </a:p>
      </dgm:t>
    </dgm:pt>
    <dgm:pt modelId="{F12BF12B-F82A-4C0C-AD90-E6912DB5DE9A}">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Equipe Executora</a:t>
          </a:r>
        </a:p>
      </dgm:t>
    </dgm:pt>
    <dgm:pt modelId="{04F1F44B-6C19-410B-A64F-C291612E5F76}" type="parTrans" cxnId="{1F09DE95-5C15-49ED-ABE1-CC4403916905}">
      <dgm:prSet/>
      <dgm:spPr/>
      <dgm:t>
        <a:bodyPr/>
        <a:lstStyle/>
        <a:p>
          <a:endParaRPr lang="pt-BR"/>
        </a:p>
      </dgm:t>
    </dgm:pt>
    <dgm:pt modelId="{C3729B3D-F222-48DE-AF94-5E2CDAE569D7}" type="sibTrans" cxnId="{1F09DE95-5C15-49ED-ABE1-CC4403916905}">
      <dgm:prSet/>
      <dgm:spPr/>
      <dgm:t>
        <a:bodyPr/>
        <a:lstStyle/>
        <a:p>
          <a:endParaRPr lang="pt-BR"/>
        </a:p>
      </dgm:t>
    </dgm:pt>
    <dgm:pt modelId="{98D57A69-E8EF-4C40-B918-0B2DC6FEBC2B}">
      <dgm:prSet phldrT="[Texto]"/>
      <dgm:spPr/>
      <dgm:t>
        <a:bodyPr/>
        <a:lstStyle/>
        <a:p>
          <a:pPr algn="just">
            <a:lnSpc>
              <a:spcPct val="150000"/>
            </a:lnSpc>
          </a:pPr>
          <a:r>
            <a:rPr lang="pt-BR" dirty="0">
              <a:latin typeface="Tahoma" panose="020B0604030504040204" pitchFamily="34" charset="0"/>
              <a:ea typeface="Tahoma" panose="020B0604030504040204" pitchFamily="34" charset="0"/>
              <a:cs typeface="Tahoma" panose="020B0604030504040204" pitchFamily="34" charset="0"/>
            </a:rPr>
            <a:t> Manter atualizada;</a:t>
          </a:r>
        </a:p>
      </dgm:t>
    </dgm:pt>
    <dgm:pt modelId="{C5DF2471-3B7A-45E5-952B-1A68F66C9A1B}" type="parTrans" cxnId="{33F91BDE-8BCA-4122-9907-D2117227BE8F}">
      <dgm:prSet/>
      <dgm:spPr/>
      <dgm:t>
        <a:bodyPr/>
        <a:lstStyle/>
        <a:p>
          <a:endParaRPr lang="pt-BR"/>
        </a:p>
      </dgm:t>
    </dgm:pt>
    <dgm:pt modelId="{59A8A827-E1EF-4CEF-8F9D-2CB851978C7A}" type="sibTrans" cxnId="{33F91BDE-8BCA-4122-9907-D2117227BE8F}">
      <dgm:prSet/>
      <dgm:spPr/>
      <dgm:t>
        <a:bodyPr/>
        <a:lstStyle/>
        <a:p>
          <a:endParaRPr lang="pt-BR"/>
        </a:p>
      </dgm:t>
    </dgm:pt>
    <dgm:pt modelId="{BDE03C59-4CDE-4E5B-B199-F53CBBC09721}">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DOACI</a:t>
          </a:r>
        </a:p>
      </dgm:t>
    </dgm:pt>
    <dgm:pt modelId="{EEB92B91-67F1-4641-9C38-93A9B0DF63BF}" type="parTrans" cxnId="{B7DE787D-EB11-4C1E-A133-5801FE90BDA6}">
      <dgm:prSet/>
      <dgm:spPr/>
      <dgm:t>
        <a:bodyPr/>
        <a:lstStyle/>
        <a:p>
          <a:endParaRPr lang="pt-BR"/>
        </a:p>
      </dgm:t>
    </dgm:pt>
    <dgm:pt modelId="{3BAC50D1-6881-4155-8903-63CF43B6E981}" type="sibTrans" cxnId="{B7DE787D-EB11-4C1E-A133-5801FE90BDA6}">
      <dgm:prSet/>
      <dgm:spPr/>
      <dgm:t>
        <a:bodyPr/>
        <a:lstStyle/>
        <a:p>
          <a:endParaRPr lang="pt-BR"/>
        </a:p>
      </dgm:t>
    </dgm:pt>
    <dgm:pt modelId="{9DBAE275-18EC-4AA6-9629-D2320DA3BCF3}">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Recurso deverá ser transferido conforme cronograma de desembolso da conta do convênio para a conta do convenente (extrato e Relação de Itens – Conciliação Bancária);</a:t>
          </a:r>
        </a:p>
      </dgm:t>
    </dgm:pt>
    <dgm:pt modelId="{EEE38CE1-E1E1-4FEA-A7B7-0ED833A301D8}" type="parTrans" cxnId="{0F8AAABE-E7C4-49AA-AA66-3CE7DE2FE6B8}">
      <dgm:prSet/>
      <dgm:spPr/>
      <dgm:t>
        <a:bodyPr/>
        <a:lstStyle/>
        <a:p>
          <a:endParaRPr lang="pt-BR"/>
        </a:p>
      </dgm:t>
    </dgm:pt>
    <dgm:pt modelId="{B7A0D5EB-344D-45A2-B1AB-873A65AFD659}" type="sibTrans" cxnId="{0F8AAABE-E7C4-49AA-AA66-3CE7DE2FE6B8}">
      <dgm:prSet/>
      <dgm:spPr/>
      <dgm:t>
        <a:bodyPr/>
        <a:lstStyle/>
        <a:p>
          <a:endParaRPr lang="pt-BR"/>
        </a:p>
      </dgm:t>
    </dgm:pt>
    <dgm:pt modelId="{592D5598-808B-4661-AA2D-D01AAA657E7C}">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Pagamento realizado por meio da conta bancária do convênio;</a:t>
          </a:r>
        </a:p>
      </dgm:t>
    </dgm:pt>
    <dgm:pt modelId="{B2F92234-2E3A-4E30-A45F-8709A0FB1B52}" type="parTrans" cxnId="{EFB6D396-D0D3-496E-8E6E-0A879319E039}">
      <dgm:prSet/>
      <dgm:spPr/>
      <dgm:t>
        <a:bodyPr/>
        <a:lstStyle/>
        <a:p>
          <a:endParaRPr lang="pt-BR"/>
        </a:p>
      </dgm:t>
    </dgm:pt>
    <dgm:pt modelId="{D54394DF-6B73-46A7-9951-C77102E8CF23}" type="sibTrans" cxnId="{EFB6D396-D0D3-496E-8E6E-0A879319E039}">
      <dgm:prSet/>
      <dgm:spPr/>
      <dgm:t>
        <a:bodyPr/>
        <a:lstStyle/>
        <a:p>
          <a:endParaRPr lang="pt-BR"/>
        </a:p>
      </dgm:t>
    </dgm:pt>
    <dgm:pt modelId="{E49CB382-DEEB-46E5-B61E-7B27FF6EB964}">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Legislação: 8.666/93 e as que disciplinam o convênio;</a:t>
          </a:r>
        </a:p>
      </dgm:t>
    </dgm:pt>
    <dgm:pt modelId="{06C93DC9-517F-45F5-A7D0-34AF978D58F8}" type="parTrans" cxnId="{85B9FFA1-E400-4170-A0EC-3467D3C502E3}">
      <dgm:prSet/>
      <dgm:spPr/>
      <dgm:t>
        <a:bodyPr/>
        <a:lstStyle/>
        <a:p>
          <a:endParaRPr lang="pt-BR"/>
        </a:p>
      </dgm:t>
    </dgm:pt>
    <dgm:pt modelId="{755F0B47-A10B-469B-96C7-D5E67CF08803}" type="sibTrans" cxnId="{85B9FFA1-E400-4170-A0EC-3467D3C502E3}">
      <dgm:prSet/>
      <dgm:spPr/>
      <dgm:t>
        <a:bodyPr/>
        <a:lstStyle/>
        <a:p>
          <a:endParaRPr lang="pt-BR"/>
        </a:p>
      </dgm:t>
    </dgm:pt>
    <dgm:pt modelId="{10417ABF-6CBA-48C6-AA7C-D721A8F1EE3A}">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Comprovação da Despesa: </a:t>
          </a:r>
          <a:r>
            <a:rPr lang="pt-BR" sz="900" dirty="0" err="1">
              <a:latin typeface="Tahoma" panose="020B0604030504040204" pitchFamily="34" charset="0"/>
              <a:ea typeface="Tahoma" panose="020B0604030504040204" pitchFamily="34" charset="0"/>
              <a:cs typeface="Tahoma" panose="020B0604030504040204" pitchFamily="34" charset="0"/>
            </a:rPr>
            <a:t>Commercial</a:t>
          </a:r>
          <a:r>
            <a:rPr lang="pt-BR" sz="900" dirty="0">
              <a:latin typeface="Tahoma" panose="020B0604030504040204" pitchFamily="34" charset="0"/>
              <a:ea typeface="Tahoma" panose="020B0604030504040204" pitchFamily="34" charset="0"/>
              <a:cs typeface="Tahoma" panose="020B0604030504040204" pitchFamily="34" charset="0"/>
            </a:rPr>
            <a:t> </a:t>
          </a:r>
          <a:r>
            <a:rPr lang="pt-BR" sz="900" dirty="0" err="1">
              <a:latin typeface="Tahoma" panose="020B0604030504040204" pitchFamily="34" charset="0"/>
              <a:ea typeface="Tahoma" panose="020B0604030504040204" pitchFamily="34" charset="0"/>
              <a:cs typeface="Tahoma" panose="020B0604030504040204" pitchFamily="34" charset="0"/>
            </a:rPr>
            <a:t>Invoice</a:t>
          </a:r>
          <a:r>
            <a:rPr lang="pt-BR" sz="900" dirty="0">
              <a:latin typeface="Tahoma" panose="020B0604030504040204" pitchFamily="34" charset="0"/>
              <a:ea typeface="Tahoma" panose="020B0604030504040204" pitchFamily="34" charset="0"/>
              <a:cs typeface="Tahoma" panose="020B0604030504040204" pitchFamily="34" charset="0"/>
            </a:rPr>
            <a:t> e Contrato de Câmbio.</a:t>
          </a:r>
        </a:p>
      </dgm:t>
    </dgm:pt>
    <dgm:pt modelId="{B9077104-4CBD-4771-B219-0879BBB316F7}" type="parTrans" cxnId="{24903224-C9B5-47C5-95E0-58B5D3FDCC9D}">
      <dgm:prSet/>
      <dgm:spPr/>
      <dgm:t>
        <a:bodyPr/>
        <a:lstStyle/>
        <a:p>
          <a:endParaRPr lang="pt-BR"/>
        </a:p>
      </dgm:t>
    </dgm:pt>
    <dgm:pt modelId="{9DA50F69-8AF4-4F37-B578-70A3B694EE39}" type="sibTrans" cxnId="{24903224-C9B5-47C5-95E0-58B5D3FDCC9D}">
      <dgm:prSet/>
      <dgm:spPr/>
      <dgm:t>
        <a:bodyPr/>
        <a:lstStyle/>
        <a:p>
          <a:endParaRPr lang="pt-BR"/>
        </a:p>
      </dgm:t>
    </dgm:pt>
    <dgm:pt modelId="{28915B51-D00B-4C3D-A130-527E91300B2D}">
      <dgm:prSet phldrT="[Texto]"/>
      <dgm:spPr/>
      <dgm:t>
        <a:bodyPr/>
        <a:lstStyle/>
        <a:p>
          <a:pPr algn="just">
            <a:lnSpc>
              <a:spcPct val="150000"/>
            </a:lnSpc>
          </a:pPr>
          <a:r>
            <a:rPr lang="pt-BR" dirty="0">
              <a:latin typeface="Tahoma" panose="020B0604030504040204" pitchFamily="34" charset="0"/>
              <a:ea typeface="Tahoma" panose="020B0604030504040204" pitchFamily="34" charset="0"/>
              <a:cs typeface="Tahoma" panose="020B0604030504040204" pitchFamily="34" charset="0"/>
            </a:rPr>
            <a:t> Alterações: </a:t>
          </a:r>
          <a:r>
            <a:rPr lang="pt-BR" b="1" dirty="0">
              <a:latin typeface="Tahoma" panose="020B0604030504040204" pitchFamily="34" charset="0"/>
              <a:ea typeface="Tahoma" panose="020B0604030504040204" pitchFamily="34" charset="0"/>
              <a:cs typeface="Tahoma" panose="020B0604030504040204" pitchFamily="34" charset="0"/>
            </a:rPr>
            <a:t>Portal do Cliente</a:t>
          </a:r>
          <a:r>
            <a:rPr lang="pt-BR" b="0" dirty="0">
              <a:latin typeface="Tahoma" panose="020B0604030504040204" pitchFamily="34" charset="0"/>
              <a:ea typeface="Tahoma" panose="020B0604030504040204" pitchFamily="34" charset="0"/>
              <a:cs typeface="Tahoma" panose="020B0604030504040204" pitchFamily="34" charset="0"/>
            </a:rPr>
            <a:t>;</a:t>
          </a:r>
        </a:p>
      </dgm:t>
    </dgm:pt>
    <dgm:pt modelId="{47F2E6AF-B251-47B2-A2FB-CC20F8C7E570}" type="parTrans" cxnId="{D6242F1C-3917-4B3D-B1AE-3CB2AE1EB5BA}">
      <dgm:prSet/>
      <dgm:spPr/>
      <dgm:t>
        <a:bodyPr/>
        <a:lstStyle/>
        <a:p>
          <a:endParaRPr lang="pt-BR"/>
        </a:p>
      </dgm:t>
    </dgm:pt>
    <dgm:pt modelId="{FB5D5DF7-62BA-4583-BBC0-BFE41D7438FC}" type="sibTrans" cxnId="{D6242F1C-3917-4B3D-B1AE-3CB2AE1EB5BA}">
      <dgm:prSet/>
      <dgm:spPr/>
      <dgm:t>
        <a:bodyPr/>
        <a:lstStyle/>
        <a:p>
          <a:endParaRPr lang="pt-BR"/>
        </a:p>
      </dgm:t>
    </dgm:pt>
    <dgm:pt modelId="{391FB8B8-F971-4215-935C-293503FF591E}">
      <dgm:prSet phldrT="[Texto]"/>
      <dgm:spPr/>
      <dgm:t>
        <a:bodyPr/>
        <a:lstStyle/>
        <a:p>
          <a:pPr algn="just">
            <a:lnSpc>
              <a:spcPct val="150000"/>
            </a:lnSpc>
          </a:pPr>
          <a:r>
            <a:rPr lang="pt-BR" b="0" dirty="0">
              <a:latin typeface="Tahoma" panose="020B0604030504040204" pitchFamily="34" charset="0"/>
              <a:ea typeface="Tahoma" panose="020B0604030504040204" pitchFamily="34" charset="0"/>
              <a:cs typeface="Tahoma" panose="020B0604030504040204" pitchFamily="34" charset="0"/>
            </a:rPr>
            <a:t> Vencimentos, Obrigações Patronais, Diárias e Passagens: somente para membros da Equipe Executora (FINEP ou Contrapartida);</a:t>
          </a:r>
        </a:p>
      </dgm:t>
    </dgm:pt>
    <dgm:pt modelId="{A0B3E625-526B-4B0F-9636-9E552A30A36C}" type="parTrans" cxnId="{FF512EB5-B3AC-4B79-9D33-CEDF0A903851}">
      <dgm:prSet/>
      <dgm:spPr/>
      <dgm:t>
        <a:bodyPr/>
        <a:lstStyle/>
        <a:p>
          <a:endParaRPr lang="pt-BR"/>
        </a:p>
      </dgm:t>
    </dgm:pt>
    <dgm:pt modelId="{51E4D63C-D2CD-4A0D-839B-446C256B1C50}" type="sibTrans" cxnId="{FF512EB5-B3AC-4B79-9D33-CEDF0A903851}">
      <dgm:prSet/>
      <dgm:spPr/>
      <dgm:t>
        <a:bodyPr/>
        <a:lstStyle/>
        <a:p>
          <a:endParaRPr lang="pt-BR"/>
        </a:p>
      </dgm:t>
    </dgm:pt>
    <dgm:pt modelId="{969F11E3-19A1-40BC-9A39-B9F39CF6EEF3}">
      <dgm:prSet phldrT="[Texto]"/>
      <dgm:spPr/>
      <dgm:t>
        <a:bodyPr/>
        <a:lstStyle/>
        <a:p>
          <a:pPr algn="just">
            <a:lnSpc>
              <a:spcPct val="150000"/>
            </a:lnSpc>
          </a:pPr>
          <a:r>
            <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rPr>
            <a:t> Vedada a contratação de empresa cujo quadro societário possua pessoa integrante da equipe executora do convênio;</a:t>
          </a:r>
          <a:endParaRPr lang="pt-BR" b="0" dirty="0">
            <a:latin typeface="Tahoma" panose="020B0604030504040204" pitchFamily="34" charset="0"/>
            <a:ea typeface="Tahoma" panose="020B0604030504040204" pitchFamily="34" charset="0"/>
            <a:cs typeface="Tahoma" panose="020B0604030504040204" pitchFamily="34" charset="0"/>
          </a:endParaRPr>
        </a:p>
      </dgm:t>
    </dgm:pt>
    <dgm:pt modelId="{6089559B-12F5-4331-A8F9-A1F2CFACB6EB}" type="parTrans" cxnId="{E0AFE6BA-1E2E-46F1-9DA1-634347BCDBC3}">
      <dgm:prSet/>
      <dgm:spPr/>
      <dgm:t>
        <a:bodyPr/>
        <a:lstStyle/>
        <a:p>
          <a:endParaRPr lang="pt-BR"/>
        </a:p>
      </dgm:t>
    </dgm:pt>
    <dgm:pt modelId="{9E534534-071E-40CC-B1B3-D53E82E46585}" type="sibTrans" cxnId="{E0AFE6BA-1E2E-46F1-9DA1-634347BCDBC3}">
      <dgm:prSet/>
      <dgm:spPr/>
      <dgm:t>
        <a:bodyPr/>
        <a:lstStyle/>
        <a:p>
          <a:endParaRPr lang="pt-BR"/>
        </a:p>
      </dgm:t>
    </dgm:pt>
    <dgm:pt modelId="{A71ABA1F-93C6-4E38-B718-8D5BEBB4ABD3}">
      <dgm:prSet phldrT="[Texto]"/>
      <dgm:spPr/>
      <dgm:t>
        <a:bodyPr/>
        <a:lstStyle/>
        <a:p>
          <a:pPr algn="just">
            <a:lnSpc>
              <a:spcPct val="150000"/>
            </a:lnSpc>
          </a:pPr>
          <a:r>
            <a:rPr lang="pt-BR" dirty="0">
              <a:solidFill>
                <a:schemeClr val="tx1"/>
              </a:solidFill>
              <a:latin typeface="Tahoma" panose="020B0604030504040204" pitchFamily="34" charset="0"/>
              <a:ea typeface="Tahoma" panose="020B0604030504040204" pitchFamily="34" charset="0"/>
              <a:cs typeface="Tahoma" panose="020B0604030504040204" pitchFamily="34" charset="0"/>
            </a:rPr>
            <a:t> Permitido pagamento de Diárias e Passagens para colaboradores eventuais, participantes de atividades previstas no contexto das metas físicas do plano de trabalho aprovado (OSTPF).</a:t>
          </a:r>
          <a:endParaRPr lang="pt-BR" b="0" dirty="0">
            <a:latin typeface="Tahoma" panose="020B0604030504040204" pitchFamily="34" charset="0"/>
            <a:ea typeface="Tahoma" panose="020B0604030504040204" pitchFamily="34" charset="0"/>
            <a:cs typeface="Tahoma" panose="020B0604030504040204" pitchFamily="34" charset="0"/>
          </a:endParaRPr>
        </a:p>
      </dgm:t>
    </dgm:pt>
    <dgm:pt modelId="{ED750B71-6448-482E-85E1-447FEB0E4555}" type="parTrans" cxnId="{B2E1E7F7-813B-4412-8D6D-46AA3E83EDB9}">
      <dgm:prSet/>
      <dgm:spPr/>
      <dgm:t>
        <a:bodyPr/>
        <a:lstStyle/>
        <a:p>
          <a:endParaRPr lang="pt-BR"/>
        </a:p>
      </dgm:t>
    </dgm:pt>
    <dgm:pt modelId="{223456F8-B8FE-4551-8D2D-DE8CDAAB9E50}" type="sibTrans" cxnId="{B2E1E7F7-813B-4412-8D6D-46AA3E83EDB9}">
      <dgm:prSet/>
      <dgm:spPr/>
      <dgm:t>
        <a:bodyPr/>
        <a:lstStyle/>
        <a:p>
          <a:endParaRPr lang="pt-BR"/>
        </a:p>
      </dgm:t>
    </dgm:pt>
    <dgm:pt modelId="{6A607938-DA39-467C-B53D-2B30E99A5610}">
      <dgm:prSet phldrT="[Texto]" custT="1"/>
      <dgm:spPr/>
      <dgm:t>
        <a:bodyPr/>
        <a:lstStyle/>
        <a:p>
          <a:pPr algn="just">
            <a:lnSpc>
              <a:spcPct val="150000"/>
            </a:lnSpc>
          </a:pPr>
          <a:r>
            <a:rPr lang="pt-BR" sz="1000" dirty="0">
              <a:latin typeface="Tahoma" panose="020B0604030504040204" pitchFamily="34" charset="0"/>
              <a:ea typeface="Tahoma" panose="020B0604030504040204" pitchFamily="34" charset="0"/>
              <a:cs typeface="Tahoma" panose="020B0604030504040204" pitchFamily="34" charset="0"/>
            </a:rPr>
            <a:t> </a:t>
          </a:r>
          <a:r>
            <a:rPr lang="pt-BR" sz="900" dirty="0">
              <a:latin typeface="Tahoma" panose="020B0604030504040204" pitchFamily="34" charset="0"/>
              <a:ea typeface="Tahoma" panose="020B0604030504040204" pitchFamily="34" charset="0"/>
              <a:cs typeface="Tahoma" panose="020B0604030504040204" pitchFamily="34" charset="0"/>
            </a:rPr>
            <a:t>Despesas Operacionais e Administrativas de Caráter Indivisível (Lei 10.973/04);</a:t>
          </a:r>
        </a:p>
      </dgm:t>
    </dgm:pt>
    <dgm:pt modelId="{0E45BC2A-2146-4590-9F76-E561E87830B4}" type="parTrans" cxnId="{86B37573-A83D-4694-8135-4922D564A379}">
      <dgm:prSet/>
      <dgm:spPr/>
      <dgm:t>
        <a:bodyPr/>
        <a:lstStyle/>
        <a:p>
          <a:endParaRPr lang="pt-BR"/>
        </a:p>
      </dgm:t>
    </dgm:pt>
    <dgm:pt modelId="{4D173CAF-3E20-4263-8C10-6F563EB75517}" type="sibTrans" cxnId="{86B37573-A83D-4694-8135-4922D564A379}">
      <dgm:prSet/>
      <dgm:spPr/>
      <dgm:t>
        <a:bodyPr/>
        <a:lstStyle/>
        <a:p>
          <a:endParaRPr lang="pt-BR"/>
        </a:p>
      </dgm:t>
    </dgm:pt>
    <dgm:pt modelId="{3C5252A9-1CCA-4047-9BC6-1EB5D6EEF031}" type="pres">
      <dgm:prSet presAssocID="{42F509DF-9BE4-4D27-A2E5-BE60F481C020}" presName="Name0" presStyleCnt="0">
        <dgm:presLayoutVars>
          <dgm:dir/>
          <dgm:animLvl val="lvl"/>
          <dgm:resizeHandles val="exact"/>
        </dgm:presLayoutVars>
      </dgm:prSet>
      <dgm:spPr/>
    </dgm:pt>
    <dgm:pt modelId="{7E9DC72E-0E3F-4C21-8B7B-8798DC1EADC4}" type="pres">
      <dgm:prSet presAssocID="{57C903A0-5A82-47A1-A23E-07FF6ED9B086}" presName="composite" presStyleCnt="0"/>
      <dgm:spPr/>
    </dgm:pt>
    <dgm:pt modelId="{0BF3EC43-A7E1-4DAA-BC0F-5E2162605F10}" type="pres">
      <dgm:prSet presAssocID="{57C903A0-5A82-47A1-A23E-07FF6ED9B086}" presName="parTx" presStyleLbl="alignNode1" presStyleIdx="0" presStyleCnt="3">
        <dgm:presLayoutVars>
          <dgm:chMax val="0"/>
          <dgm:chPref val="0"/>
          <dgm:bulletEnabled val="1"/>
        </dgm:presLayoutVars>
      </dgm:prSet>
      <dgm:spPr/>
    </dgm:pt>
    <dgm:pt modelId="{DBD5287D-857C-4696-8EC5-40388D5B49EE}" type="pres">
      <dgm:prSet presAssocID="{57C903A0-5A82-47A1-A23E-07FF6ED9B086}" presName="desTx" presStyleLbl="alignAccFollowNode1" presStyleIdx="0" presStyleCnt="3">
        <dgm:presLayoutVars>
          <dgm:bulletEnabled val="1"/>
        </dgm:presLayoutVars>
      </dgm:prSet>
      <dgm:spPr/>
    </dgm:pt>
    <dgm:pt modelId="{CE4E4540-69D3-452B-A837-A4625F9AA442}" type="pres">
      <dgm:prSet presAssocID="{44DA2254-64BC-4616-93C8-60EF3A4AA14F}" presName="space" presStyleCnt="0"/>
      <dgm:spPr/>
    </dgm:pt>
    <dgm:pt modelId="{58DA7C8F-A987-4020-8AD3-021490D6455D}" type="pres">
      <dgm:prSet presAssocID="{F12BF12B-F82A-4C0C-AD90-E6912DB5DE9A}" presName="composite" presStyleCnt="0"/>
      <dgm:spPr/>
    </dgm:pt>
    <dgm:pt modelId="{878FF197-1AB9-4809-9DDA-AE21EA1D0864}" type="pres">
      <dgm:prSet presAssocID="{F12BF12B-F82A-4C0C-AD90-E6912DB5DE9A}" presName="parTx" presStyleLbl="alignNode1" presStyleIdx="1" presStyleCnt="3">
        <dgm:presLayoutVars>
          <dgm:chMax val="0"/>
          <dgm:chPref val="0"/>
          <dgm:bulletEnabled val="1"/>
        </dgm:presLayoutVars>
      </dgm:prSet>
      <dgm:spPr/>
    </dgm:pt>
    <dgm:pt modelId="{F7884E8C-CA8D-4738-98BF-C8FD84062BAA}" type="pres">
      <dgm:prSet presAssocID="{F12BF12B-F82A-4C0C-AD90-E6912DB5DE9A}" presName="desTx" presStyleLbl="alignAccFollowNode1" presStyleIdx="1" presStyleCnt="3">
        <dgm:presLayoutVars>
          <dgm:bulletEnabled val="1"/>
        </dgm:presLayoutVars>
      </dgm:prSet>
      <dgm:spPr/>
    </dgm:pt>
    <dgm:pt modelId="{2C004914-233B-4F95-987A-9869EE9720F1}" type="pres">
      <dgm:prSet presAssocID="{C3729B3D-F222-48DE-AF94-5E2CDAE569D7}" presName="space" presStyleCnt="0"/>
      <dgm:spPr/>
    </dgm:pt>
    <dgm:pt modelId="{6A277B2D-F638-4772-8F84-E197663A079A}" type="pres">
      <dgm:prSet presAssocID="{BDE03C59-4CDE-4E5B-B199-F53CBBC09721}" presName="composite" presStyleCnt="0"/>
      <dgm:spPr/>
    </dgm:pt>
    <dgm:pt modelId="{BCA4D2A1-C18E-4A4F-BB53-715FAC04BD52}" type="pres">
      <dgm:prSet presAssocID="{BDE03C59-4CDE-4E5B-B199-F53CBBC09721}" presName="parTx" presStyleLbl="alignNode1" presStyleIdx="2" presStyleCnt="3">
        <dgm:presLayoutVars>
          <dgm:chMax val="0"/>
          <dgm:chPref val="0"/>
          <dgm:bulletEnabled val="1"/>
        </dgm:presLayoutVars>
      </dgm:prSet>
      <dgm:spPr/>
    </dgm:pt>
    <dgm:pt modelId="{23A8CE69-F150-4EE6-BAEF-61ED8D61AC4A}" type="pres">
      <dgm:prSet presAssocID="{BDE03C59-4CDE-4E5B-B199-F53CBBC09721}" presName="desTx" presStyleLbl="alignAccFollowNode1" presStyleIdx="2" presStyleCnt="3">
        <dgm:presLayoutVars>
          <dgm:bulletEnabled val="1"/>
        </dgm:presLayoutVars>
      </dgm:prSet>
      <dgm:spPr/>
    </dgm:pt>
  </dgm:ptLst>
  <dgm:cxnLst>
    <dgm:cxn modelId="{39E42A02-7035-445C-AD9D-86E3B753B655}" type="presOf" srcId="{592D5598-808B-4661-AA2D-D01AAA657E7C}" destId="{DBD5287D-857C-4696-8EC5-40388D5B49EE}" srcOrd="0" destOrd="1" presId="urn:microsoft.com/office/officeart/2005/8/layout/hList1"/>
    <dgm:cxn modelId="{B6372C13-E956-4081-BCDB-DB45589E305D}" type="presOf" srcId="{391FB8B8-F971-4215-935C-293503FF591E}" destId="{F7884E8C-CA8D-4738-98BF-C8FD84062BAA}" srcOrd="0" destOrd="2" presId="urn:microsoft.com/office/officeart/2005/8/layout/hList1"/>
    <dgm:cxn modelId="{D6242F1C-3917-4B3D-B1AE-3CB2AE1EB5BA}" srcId="{F12BF12B-F82A-4C0C-AD90-E6912DB5DE9A}" destId="{28915B51-D00B-4C3D-A130-527E91300B2D}" srcOrd="1" destOrd="0" parTransId="{47F2E6AF-B251-47B2-A2FB-CC20F8C7E570}" sibTransId="{FB5D5DF7-62BA-4583-BBC0-BFE41D7438FC}"/>
    <dgm:cxn modelId="{24903224-C9B5-47C5-95E0-58B5D3FDCC9D}" srcId="{57C903A0-5A82-47A1-A23E-07FF6ED9B086}" destId="{10417ABF-6CBA-48C6-AA7C-D721A8F1EE3A}" srcOrd="3" destOrd="0" parTransId="{B9077104-4CBD-4771-B219-0879BBB316F7}" sibTransId="{9DA50F69-8AF4-4F37-B578-70A3B694EE39}"/>
    <dgm:cxn modelId="{879AE626-35BA-4C18-A303-BCDD3B520059}" type="presOf" srcId="{6A607938-DA39-467C-B53D-2B30E99A5610}" destId="{23A8CE69-F150-4EE6-BAEF-61ED8D61AC4A}" srcOrd="0" destOrd="0" presId="urn:microsoft.com/office/officeart/2005/8/layout/hList1"/>
    <dgm:cxn modelId="{990AFC33-4971-481C-9B80-1742B4B70AFE}" type="presOf" srcId="{10417ABF-6CBA-48C6-AA7C-D721A8F1EE3A}" destId="{DBD5287D-857C-4696-8EC5-40388D5B49EE}" srcOrd="0" destOrd="3" presId="urn:microsoft.com/office/officeart/2005/8/layout/hList1"/>
    <dgm:cxn modelId="{AB79BE38-9E0C-4CAD-8B7F-6860DD950719}" type="presOf" srcId="{98D57A69-E8EF-4C40-B918-0B2DC6FEBC2B}" destId="{F7884E8C-CA8D-4738-98BF-C8FD84062BAA}" srcOrd="0" destOrd="0" presId="urn:microsoft.com/office/officeart/2005/8/layout/hList1"/>
    <dgm:cxn modelId="{7DB7F55B-2128-45FA-B380-BCC38CDFEE10}" type="presOf" srcId="{A71ABA1F-93C6-4E38-B718-8D5BEBB4ABD3}" destId="{F7884E8C-CA8D-4738-98BF-C8FD84062BAA}" srcOrd="0" destOrd="4" presId="urn:microsoft.com/office/officeart/2005/8/layout/hList1"/>
    <dgm:cxn modelId="{642CCE48-6B0E-40EE-B819-F23C7CFDA276}" type="presOf" srcId="{9DBAE275-18EC-4AA6-9629-D2320DA3BCF3}" destId="{23A8CE69-F150-4EE6-BAEF-61ED8D61AC4A}" srcOrd="0" destOrd="1" presId="urn:microsoft.com/office/officeart/2005/8/layout/hList1"/>
    <dgm:cxn modelId="{364D586C-5B5B-4738-941F-3483DE57F475}" srcId="{42F509DF-9BE4-4D27-A2E5-BE60F481C020}" destId="{57C903A0-5A82-47A1-A23E-07FF6ED9B086}" srcOrd="0" destOrd="0" parTransId="{0E32E3BA-BCDF-4614-A78F-ED5182F96219}" sibTransId="{44DA2254-64BC-4616-93C8-60EF3A4AA14F}"/>
    <dgm:cxn modelId="{86B37573-A83D-4694-8135-4922D564A379}" srcId="{BDE03C59-4CDE-4E5B-B199-F53CBBC09721}" destId="{6A607938-DA39-467C-B53D-2B30E99A5610}" srcOrd="0" destOrd="0" parTransId="{0E45BC2A-2146-4590-9F76-E561E87830B4}" sibTransId="{4D173CAF-3E20-4263-8C10-6F563EB75517}"/>
    <dgm:cxn modelId="{9C4AEB7B-997A-4A0B-BCBC-2011B9D1022D}" type="presOf" srcId="{BDE03C59-4CDE-4E5B-B199-F53CBBC09721}" destId="{BCA4D2A1-C18E-4A4F-BB53-715FAC04BD52}" srcOrd="0" destOrd="0" presId="urn:microsoft.com/office/officeart/2005/8/layout/hList1"/>
    <dgm:cxn modelId="{B7DE787D-EB11-4C1E-A133-5801FE90BDA6}" srcId="{42F509DF-9BE4-4D27-A2E5-BE60F481C020}" destId="{BDE03C59-4CDE-4E5B-B199-F53CBBC09721}" srcOrd="2" destOrd="0" parTransId="{EEB92B91-67F1-4641-9C38-93A9B0DF63BF}" sibTransId="{3BAC50D1-6881-4155-8903-63CF43B6E981}"/>
    <dgm:cxn modelId="{281E0888-27A7-498C-BECB-48C379DA857B}" srcId="{57C903A0-5A82-47A1-A23E-07FF6ED9B086}" destId="{E07C8D51-4553-423F-8F0A-D03D278EE12A}" srcOrd="0" destOrd="0" parTransId="{AE6EB8BC-FB34-470D-B7B1-A78DE2C8573E}" sibTransId="{5C64F862-167A-4C1E-B70D-B41878C14ED9}"/>
    <dgm:cxn modelId="{1F09DE95-5C15-49ED-ABE1-CC4403916905}" srcId="{42F509DF-9BE4-4D27-A2E5-BE60F481C020}" destId="{F12BF12B-F82A-4C0C-AD90-E6912DB5DE9A}" srcOrd="1" destOrd="0" parTransId="{04F1F44B-6C19-410B-A64F-C291612E5F76}" sibTransId="{C3729B3D-F222-48DE-AF94-5E2CDAE569D7}"/>
    <dgm:cxn modelId="{EFB6D396-D0D3-496E-8E6E-0A879319E039}" srcId="{57C903A0-5A82-47A1-A23E-07FF6ED9B086}" destId="{592D5598-808B-4661-AA2D-D01AAA657E7C}" srcOrd="1" destOrd="0" parTransId="{B2F92234-2E3A-4E30-A45F-8709A0FB1B52}" sibTransId="{D54394DF-6B73-46A7-9951-C77102E8CF23}"/>
    <dgm:cxn modelId="{85B9FFA1-E400-4170-A0EC-3467D3C502E3}" srcId="{57C903A0-5A82-47A1-A23E-07FF6ED9B086}" destId="{E49CB382-DEEB-46E5-B61E-7B27FF6EB964}" srcOrd="2" destOrd="0" parTransId="{06C93DC9-517F-45F5-A7D0-34AF978D58F8}" sibTransId="{755F0B47-A10B-469B-96C7-D5E67CF08803}"/>
    <dgm:cxn modelId="{B37666A2-7A36-407D-A5C5-10E643CC5695}" type="presOf" srcId="{E07C8D51-4553-423F-8F0A-D03D278EE12A}" destId="{DBD5287D-857C-4696-8EC5-40388D5B49EE}" srcOrd="0" destOrd="0" presId="urn:microsoft.com/office/officeart/2005/8/layout/hList1"/>
    <dgm:cxn modelId="{ECA8A7A5-148D-47AF-B75A-F6D46AB1AD07}" type="presOf" srcId="{F12BF12B-F82A-4C0C-AD90-E6912DB5DE9A}" destId="{878FF197-1AB9-4809-9DDA-AE21EA1D0864}" srcOrd="0" destOrd="0" presId="urn:microsoft.com/office/officeart/2005/8/layout/hList1"/>
    <dgm:cxn modelId="{788842A8-643E-41FE-AD1E-3D5B280F5129}" type="presOf" srcId="{969F11E3-19A1-40BC-9A39-B9F39CF6EEF3}" destId="{F7884E8C-CA8D-4738-98BF-C8FD84062BAA}" srcOrd="0" destOrd="3" presId="urn:microsoft.com/office/officeart/2005/8/layout/hList1"/>
    <dgm:cxn modelId="{A0E111B4-9C83-4C7D-BCB9-0CAFFF74A676}" type="presOf" srcId="{42F509DF-9BE4-4D27-A2E5-BE60F481C020}" destId="{3C5252A9-1CCA-4047-9BC6-1EB5D6EEF031}" srcOrd="0" destOrd="0" presId="urn:microsoft.com/office/officeart/2005/8/layout/hList1"/>
    <dgm:cxn modelId="{FF512EB5-B3AC-4B79-9D33-CEDF0A903851}" srcId="{F12BF12B-F82A-4C0C-AD90-E6912DB5DE9A}" destId="{391FB8B8-F971-4215-935C-293503FF591E}" srcOrd="2" destOrd="0" parTransId="{A0B3E625-526B-4B0F-9636-9E552A30A36C}" sibTransId="{51E4D63C-D2CD-4A0D-839B-446C256B1C50}"/>
    <dgm:cxn modelId="{E0AFE6BA-1E2E-46F1-9DA1-634347BCDBC3}" srcId="{F12BF12B-F82A-4C0C-AD90-E6912DB5DE9A}" destId="{969F11E3-19A1-40BC-9A39-B9F39CF6EEF3}" srcOrd="3" destOrd="0" parTransId="{6089559B-12F5-4331-A8F9-A1F2CFACB6EB}" sibTransId="{9E534534-071E-40CC-B1B3-D53E82E46585}"/>
    <dgm:cxn modelId="{0F8AAABE-E7C4-49AA-AA66-3CE7DE2FE6B8}" srcId="{BDE03C59-4CDE-4E5B-B199-F53CBBC09721}" destId="{9DBAE275-18EC-4AA6-9629-D2320DA3BCF3}" srcOrd="1" destOrd="0" parTransId="{EEE38CE1-E1E1-4FEA-A7B7-0ED833A301D8}" sibTransId="{B7A0D5EB-344D-45A2-B1AB-873A65AFD659}"/>
    <dgm:cxn modelId="{33F91BDE-8BCA-4122-9907-D2117227BE8F}" srcId="{F12BF12B-F82A-4C0C-AD90-E6912DB5DE9A}" destId="{98D57A69-E8EF-4C40-B918-0B2DC6FEBC2B}" srcOrd="0" destOrd="0" parTransId="{C5DF2471-3B7A-45E5-952B-1A68F66C9A1B}" sibTransId="{59A8A827-E1EF-4CEF-8F9D-2CB851978C7A}"/>
    <dgm:cxn modelId="{D3B2BCEA-2165-4A5D-8432-A3ACF1AFF904}" type="presOf" srcId="{E49CB382-DEEB-46E5-B61E-7B27FF6EB964}" destId="{DBD5287D-857C-4696-8EC5-40388D5B49EE}" srcOrd="0" destOrd="2" presId="urn:microsoft.com/office/officeart/2005/8/layout/hList1"/>
    <dgm:cxn modelId="{BB2999F1-0FCC-4E85-BF40-53603955C4DB}" type="presOf" srcId="{57C903A0-5A82-47A1-A23E-07FF6ED9B086}" destId="{0BF3EC43-A7E1-4DAA-BC0F-5E2162605F10}" srcOrd="0" destOrd="0" presId="urn:microsoft.com/office/officeart/2005/8/layout/hList1"/>
    <dgm:cxn modelId="{B2E1E7F7-813B-4412-8D6D-46AA3E83EDB9}" srcId="{F12BF12B-F82A-4C0C-AD90-E6912DB5DE9A}" destId="{A71ABA1F-93C6-4E38-B718-8D5BEBB4ABD3}" srcOrd="4" destOrd="0" parTransId="{ED750B71-6448-482E-85E1-447FEB0E4555}" sibTransId="{223456F8-B8FE-4551-8D2D-DE8CDAAB9E50}"/>
    <dgm:cxn modelId="{6587A5F9-5F00-4BFD-90B3-741992C58B23}" type="presOf" srcId="{28915B51-D00B-4C3D-A130-527E91300B2D}" destId="{F7884E8C-CA8D-4738-98BF-C8FD84062BAA}" srcOrd="0" destOrd="1" presId="urn:microsoft.com/office/officeart/2005/8/layout/hList1"/>
    <dgm:cxn modelId="{0EDCAA69-6274-44B5-B4C1-F9F2CEA1CC05}" type="presParOf" srcId="{3C5252A9-1CCA-4047-9BC6-1EB5D6EEF031}" destId="{7E9DC72E-0E3F-4C21-8B7B-8798DC1EADC4}" srcOrd="0" destOrd="0" presId="urn:microsoft.com/office/officeart/2005/8/layout/hList1"/>
    <dgm:cxn modelId="{7229F6C3-6576-4A58-B7C0-A9C100CE5FEC}" type="presParOf" srcId="{7E9DC72E-0E3F-4C21-8B7B-8798DC1EADC4}" destId="{0BF3EC43-A7E1-4DAA-BC0F-5E2162605F10}" srcOrd="0" destOrd="0" presId="urn:microsoft.com/office/officeart/2005/8/layout/hList1"/>
    <dgm:cxn modelId="{9D1AC5E5-EE5E-4AE2-B1E1-B73BEAA6D3DB}" type="presParOf" srcId="{7E9DC72E-0E3F-4C21-8B7B-8798DC1EADC4}" destId="{DBD5287D-857C-4696-8EC5-40388D5B49EE}" srcOrd="1" destOrd="0" presId="urn:microsoft.com/office/officeart/2005/8/layout/hList1"/>
    <dgm:cxn modelId="{73439664-7978-4513-874A-A83E574C7915}" type="presParOf" srcId="{3C5252A9-1CCA-4047-9BC6-1EB5D6EEF031}" destId="{CE4E4540-69D3-452B-A837-A4625F9AA442}" srcOrd="1" destOrd="0" presId="urn:microsoft.com/office/officeart/2005/8/layout/hList1"/>
    <dgm:cxn modelId="{22EA2B92-49F5-4590-B9D5-ABBB088FDDCD}" type="presParOf" srcId="{3C5252A9-1CCA-4047-9BC6-1EB5D6EEF031}" destId="{58DA7C8F-A987-4020-8AD3-021490D6455D}" srcOrd="2" destOrd="0" presId="urn:microsoft.com/office/officeart/2005/8/layout/hList1"/>
    <dgm:cxn modelId="{2B210C39-B5C2-4D90-B3BF-CA9847D9DFFB}" type="presParOf" srcId="{58DA7C8F-A987-4020-8AD3-021490D6455D}" destId="{878FF197-1AB9-4809-9DDA-AE21EA1D0864}" srcOrd="0" destOrd="0" presId="urn:microsoft.com/office/officeart/2005/8/layout/hList1"/>
    <dgm:cxn modelId="{9AFDE53B-44CA-4A84-9E1C-B234A390DFE0}" type="presParOf" srcId="{58DA7C8F-A987-4020-8AD3-021490D6455D}" destId="{F7884E8C-CA8D-4738-98BF-C8FD84062BAA}" srcOrd="1" destOrd="0" presId="urn:microsoft.com/office/officeart/2005/8/layout/hList1"/>
    <dgm:cxn modelId="{52364426-AAB2-4940-A508-F365977C3991}" type="presParOf" srcId="{3C5252A9-1CCA-4047-9BC6-1EB5D6EEF031}" destId="{2C004914-233B-4F95-987A-9869EE9720F1}" srcOrd="3" destOrd="0" presId="urn:microsoft.com/office/officeart/2005/8/layout/hList1"/>
    <dgm:cxn modelId="{DCB9CD33-54DC-46C5-8EDD-350A709B7CC5}" type="presParOf" srcId="{3C5252A9-1CCA-4047-9BC6-1EB5D6EEF031}" destId="{6A277B2D-F638-4772-8F84-E197663A079A}" srcOrd="4" destOrd="0" presId="urn:microsoft.com/office/officeart/2005/8/layout/hList1"/>
    <dgm:cxn modelId="{791195AE-75F6-47C1-872F-2D1F4637AC96}" type="presParOf" srcId="{6A277B2D-F638-4772-8F84-E197663A079A}" destId="{BCA4D2A1-C18E-4A4F-BB53-715FAC04BD52}" srcOrd="0" destOrd="0" presId="urn:microsoft.com/office/officeart/2005/8/layout/hList1"/>
    <dgm:cxn modelId="{9B524F01-3D8E-4F1A-A87A-46E7C8A4F883}" type="presParOf" srcId="{6A277B2D-F638-4772-8F84-E197663A079A}" destId="{23A8CE69-F150-4EE6-BAEF-61ED8D61AC4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EE9FF-66E8-4CA2-B04F-0C13478CFF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B3F2C835-4B5F-4EFE-87AF-5F95BD3DAE82}">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ENTIDADES PRIVADAS SEM FINS LUCRATIVOS</a:t>
          </a:r>
        </a:p>
      </dgm:t>
    </dgm:pt>
    <dgm:pt modelId="{B931722C-7FD1-47DD-9103-018DC7E81787}" type="parTrans" cxnId="{3EE09C83-5785-445D-9B0D-2D40C32C347C}">
      <dgm:prSet/>
      <dgm:spPr/>
      <dgm:t>
        <a:bodyPr/>
        <a:lstStyle/>
        <a:p>
          <a:endParaRPr lang="pt-BR"/>
        </a:p>
      </dgm:t>
    </dgm:pt>
    <dgm:pt modelId="{A52FDDE1-CE90-4C41-918C-298BE0DB5925}" type="sibTrans" cxnId="{3EE09C83-5785-445D-9B0D-2D40C32C347C}">
      <dgm:prSet/>
      <dgm:spPr/>
      <dgm:t>
        <a:bodyPr/>
        <a:lstStyle/>
        <a:p>
          <a:endParaRPr lang="pt-BR"/>
        </a:p>
      </dgm:t>
    </dgm:pt>
    <dgm:pt modelId="{A49343EE-4EA9-431D-94E4-D0EAAC31F6D5}">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Justificativa para a desnecessidade da cotação;</a:t>
          </a:r>
        </a:p>
      </dgm:t>
    </dgm:pt>
    <dgm:pt modelId="{DB966F40-865C-4B05-B53F-632AAA976257}" type="parTrans" cxnId="{6A5B4118-3EB8-419B-84EB-DA900544A2EA}">
      <dgm:prSet/>
      <dgm:spPr/>
      <dgm:t>
        <a:bodyPr/>
        <a:lstStyle/>
        <a:p>
          <a:endParaRPr lang="pt-BR"/>
        </a:p>
      </dgm:t>
    </dgm:pt>
    <dgm:pt modelId="{A01E72C0-D27E-4D88-A393-D01523485DA6}" type="sibTrans" cxnId="{6A5B4118-3EB8-419B-84EB-DA900544A2EA}">
      <dgm:prSet/>
      <dgm:spPr/>
      <dgm:t>
        <a:bodyPr/>
        <a:lstStyle/>
        <a:p>
          <a:endParaRPr lang="pt-BR"/>
        </a:p>
      </dgm:t>
    </dgm:pt>
    <dgm:pt modelId="{35674131-E5AB-4AB8-9A6C-826EB7D5D4BA}">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ÓRGÃOS E ENTIDADES DA ADMINISTRAÇÃO PÚBLICA </a:t>
          </a:r>
        </a:p>
      </dgm:t>
    </dgm:pt>
    <dgm:pt modelId="{8CF5560F-89B1-4C57-8C3E-D47F21FF676E}" type="parTrans" cxnId="{3E99651D-A801-4CFE-B194-74D3698303A7}">
      <dgm:prSet/>
      <dgm:spPr/>
      <dgm:t>
        <a:bodyPr/>
        <a:lstStyle/>
        <a:p>
          <a:endParaRPr lang="pt-BR"/>
        </a:p>
      </dgm:t>
    </dgm:pt>
    <dgm:pt modelId="{06B9EE94-5B0F-4549-A934-2CA47492009B}" type="sibTrans" cxnId="{3E99651D-A801-4CFE-B194-74D3698303A7}">
      <dgm:prSet/>
      <dgm:spPr/>
      <dgm:t>
        <a:bodyPr/>
        <a:lstStyle/>
        <a:p>
          <a:endParaRPr lang="pt-BR"/>
        </a:p>
      </dgm:t>
    </dgm:pt>
    <dgm:pt modelId="{1F755DEF-F2C3-4058-8556-91CDEA03DDCD}">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Licitação com base nas Leis 8.666/93 (Licitações) e 10.520/02 (Pregão) (art. 36).</a:t>
          </a:r>
        </a:p>
      </dgm:t>
    </dgm:pt>
    <dgm:pt modelId="{5483A637-AD18-4AEB-82A5-1554CA2760E4}" type="parTrans" cxnId="{C9F406B5-05CC-4483-BA4A-559491AE060A}">
      <dgm:prSet/>
      <dgm:spPr/>
      <dgm:t>
        <a:bodyPr/>
        <a:lstStyle/>
        <a:p>
          <a:endParaRPr lang="pt-BR"/>
        </a:p>
      </dgm:t>
    </dgm:pt>
    <dgm:pt modelId="{DA075AD7-7562-4BC6-8D76-048ED5D08C4A}" type="sibTrans" cxnId="{C9F406B5-05CC-4483-BA4A-559491AE060A}">
      <dgm:prSet/>
      <dgm:spPr/>
      <dgm:t>
        <a:bodyPr/>
        <a:lstStyle/>
        <a:p>
          <a:endParaRPr lang="pt-BR"/>
        </a:p>
      </dgm:t>
    </dgm:pt>
    <dgm:pt modelId="{DF328A5B-F78A-41B1-872C-217800503335}">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Justificativa da escolha do fornecedor e do preço;</a:t>
          </a:r>
        </a:p>
      </dgm:t>
    </dgm:pt>
    <dgm:pt modelId="{0E8148C3-EE19-4171-B91A-34581D1A4046}" type="parTrans" cxnId="{E67BF7D0-6DBF-4632-A69D-127BD555B289}">
      <dgm:prSet/>
      <dgm:spPr/>
      <dgm:t>
        <a:bodyPr/>
        <a:lstStyle/>
        <a:p>
          <a:endParaRPr lang="pt-BR"/>
        </a:p>
      </dgm:t>
    </dgm:pt>
    <dgm:pt modelId="{4135FC98-BA89-4538-994A-B1C28CCC0984}" type="sibTrans" cxnId="{E67BF7D0-6DBF-4632-A69D-127BD555B289}">
      <dgm:prSet/>
      <dgm:spPr/>
      <dgm:t>
        <a:bodyPr/>
        <a:lstStyle/>
        <a:p>
          <a:endParaRPr lang="pt-BR"/>
        </a:p>
      </dgm:t>
    </dgm:pt>
    <dgm:pt modelId="{24BE9F1A-0804-4021-865A-29FEB175299C}">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Comprovação de recebimento do bem/serviço;</a:t>
          </a:r>
        </a:p>
      </dgm:t>
    </dgm:pt>
    <dgm:pt modelId="{6E4855B9-8016-4C0C-8393-DF0233519CC3}" type="parTrans" cxnId="{24E20CBC-796E-4F53-A0FC-D135D3153E88}">
      <dgm:prSet/>
      <dgm:spPr/>
      <dgm:t>
        <a:bodyPr/>
        <a:lstStyle/>
        <a:p>
          <a:endParaRPr lang="pt-BR"/>
        </a:p>
      </dgm:t>
    </dgm:pt>
    <dgm:pt modelId="{9A2FB862-AF54-4B93-9480-CEB89398FFBD}" type="sibTrans" cxnId="{24E20CBC-796E-4F53-A0FC-D135D3153E88}">
      <dgm:prSet/>
      <dgm:spPr/>
      <dgm:t>
        <a:bodyPr/>
        <a:lstStyle/>
        <a:p>
          <a:endParaRPr lang="pt-BR"/>
        </a:p>
      </dgm:t>
    </dgm:pt>
    <dgm:pt modelId="{BDDFC54E-01C5-4CFA-B440-24FFC9FE1406}">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Documentos fiscais;</a:t>
          </a:r>
        </a:p>
      </dgm:t>
    </dgm:pt>
    <dgm:pt modelId="{B92B1DF6-8D06-42F3-A18F-E36014C2548B}" type="parTrans" cxnId="{8F5363B0-F733-42A5-80A2-9AC1AE0734FC}">
      <dgm:prSet/>
      <dgm:spPr/>
      <dgm:t>
        <a:bodyPr/>
        <a:lstStyle/>
        <a:p>
          <a:endParaRPr lang="pt-BR"/>
        </a:p>
      </dgm:t>
    </dgm:pt>
    <dgm:pt modelId="{A65B3A10-31EB-43BC-9DEA-BBE574502792}" type="sibTrans" cxnId="{8F5363B0-F733-42A5-80A2-9AC1AE0734FC}">
      <dgm:prSet/>
      <dgm:spPr/>
      <dgm:t>
        <a:bodyPr/>
        <a:lstStyle/>
        <a:p>
          <a:endParaRPr lang="pt-BR"/>
        </a:p>
      </dgm:t>
    </dgm:pt>
    <dgm:pt modelId="{198B96BC-D29A-40A5-9F7E-6A8D477A75F9}">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Pareceres Técnico e/ou Jurídico.</a:t>
          </a:r>
        </a:p>
      </dgm:t>
    </dgm:pt>
    <dgm:pt modelId="{9AE25180-5C79-4072-8824-716D8199ABA8}" type="parTrans" cxnId="{84D9A6D7-F17C-441F-8446-34ECBC50CB22}">
      <dgm:prSet/>
      <dgm:spPr/>
      <dgm:t>
        <a:bodyPr/>
        <a:lstStyle/>
        <a:p>
          <a:endParaRPr lang="pt-BR"/>
        </a:p>
      </dgm:t>
    </dgm:pt>
    <dgm:pt modelId="{545CF90B-C6EA-4676-9F55-197BFA1D3508}" type="sibTrans" cxnId="{84D9A6D7-F17C-441F-8446-34ECBC50CB22}">
      <dgm:prSet/>
      <dgm:spPr/>
      <dgm:t>
        <a:bodyPr/>
        <a:lstStyle/>
        <a:p>
          <a:endParaRPr lang="pt-BR"/>
        </a:p>
      </dgm:t>
    </dgm:pt>
    <dgm:pt modelId="{97EF76D4-9D6E-4C19-82AA-7220C9E521AB}">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Cotação de Preços com no mínimo três propostas válidas;</a:t>
          </a:r>
        </a:p>
      </dgm:t>
    </dgm:pt>
    <dgm:pt modelId="{421E635F-4B9F-4EA3-B190-019DEC18BE9B}" type="sibTrans" cxnId="{73CBE634-4C85-4F64-B0A1-388C1313E76F}">
      <dgm:prSet/>
      <dgm:spPr/>
      <dgm:t>
        <a:bodyPr/>
        <a:lstStyle/>
        <a:p>
          <a:endParaRPr lang="pt-BR"/>
        </a:p>
      </dgm:t>
    </dgm:pt>
    <dgm:pt modelId="{7F2DDDC3-D906-4DF6-9E20-D7EE49CC12EE}" type="parTrans" cxnId="{73CBE634-4C85-4F64-B0A1-388C1313E76F}">
      <dgm:prSet/>
      <dgm:spPr/>
      <dgm:t>
        <a:bodyPr/>
        <a:lstStyle/>
        <a:p>
          <a:endParaRPr lang="pt-BR"/>
        </a:p>
      </dgm:t>
    </dgm:pt>
    <dgm:pt modelId="{CFE72FB4-EC8A-4E18-878B-9016A72BB5D1}" type="pres">
      <dgm:prSet presAssocID="{235EE9FF-66E8-4CA2-B04F-0C13478CFF79}" presName="Name0" presStyleCnt="0">
        <dgm:presLayoutVars>
          <dgm:dir/>
          <dgm:animLvl val="lvl"/>
          <dgm:resizeHandles val="exact"/>
        </dgm:presLayoutVars>
      </dgm:prSet>
      <dgm:spPr/>
    </dgm:pt>
    <dgm:pt modelId="{C2D781AA-5C21-4F03-90E7-511EFD2D6985}" type="pres">
      <dgm:prSet presAssocID="{B3F2C835-4B5F-4EFE-87AF-5F95BD3DAE82}" presName="composite" presStyleCnt="0"/>
      <dgm:spPr/>
    </dgm:pt>
    <dgm:pt modelId="{EA47923D-FBDC-4DB8-9ECC-168274282AA4}" type="pres">
      <dgm:prSet presAssocID="{B3F2C835-4B5F-4EFE-87AF-5F95BD3DAE82}" presName="parTx" presStyleLbl="alignNode1" presStyleIdx="0" presStyleCnt="2" custScaleY="83245">
        <dgm:presLayoutVars>
          <dgm:chMax val="0"/>
          <dgm:chPref val="0"/>
          <dgm:bulletEnabled val="1"/>
        </dgm:presLayoutVars>
      </dgm:prSet>
      <dgm:spPr/>
    </dgm:pt>
    <dgm:pt modelId="{87DA01AF-C29C-4D15-89E8-025A2A91C9BC}" type="pres">
      <dgm:prSet presAssocID="{B3F2C835-4B5F-4EFE-87AF-5F95BD3DAE82}" presName="desTx" presStyleLbl="alignAccFollowNode1" presStyleIdx="0" presStyleCnt="2">
        <dgm:presLayoutVars>
          <dgm:bulletEnabled val="1"/>
        </dgm:presLayoutVars>
      </dgm:prSet>
      <dgm:spPr/>
    </dgm:pt>
    <dgm:pt modelId="{BD9132D0-88E9-4C08-9B30-BD8BE33D6220}" type="pres">
      <dgm:prSet presAssocID="{A52FDDE1-CE90-4C41-918C-298BE0DB5925}" presName="space" presStyleCnt="0"/>
      <dgm:spPr/>
    </dgm:pt>
    <dgm:pt modelId="{A2390FAA-01EA-4FA8-BF5C-55862C776C24}" type="pres">
      <dgm:prSet presAssocID="{35674131-E5AB-4AB8-9A6C-826EB7D5D4BA}" presName="composite" presStyleCnt="0"/>
      <dgm:spPr/>
    </dgm:pt>
    <dgm:pt modelId="{933942AF-0B8F-43B3-8FD0-E227C5F0D861}" type="pres">
      <dgm:prSet presAssocID="{35674131-E5AB-4AB8-9A6C-826EB7D5D4BA}" presName="parTx" presStyleLbl="alignNode1" presStyleIdx="1" presStyleCnt="2" custScaleY="83245">
        <dgm:presLayoutVars>
          <dgm:chMax val="0"/>
          <dgm:chPref val="0"/>
          <dgm:bulletEnabled val="1"/>
        </dgm:presLayoutVars>
      </dgm:prSet>
      <dgm:spPr/>
    </dgm:pt>
    <dgm:pt modelId="{7E9A42A8-3CAD-4EA2-ACAE-FEBAFF53ED44}" type="pres">
      <dgm:prSet presAssocID="{35674131-E5AB-4AB8-9A6C-826EB7D5D4BA}" presName="desTx" presStyleLbl="alignAccFollowNode1" presStyleIdx="1" presStyleCnt="2">
        <dgm:presLayoutVars>
          <dgm:bulletEnabled val="1"/>
        </dgm:presLayoutVars>
      </dgm:prSet>
      <dgm:spPr/>
    </dgm:pt>
  </dgm:ptLst>
  <dgm:cxnLst>
    <dgm:cxn modelId="{6A5B4118-3EB8-419B-84EB-DA900544A2EA}" srcId="{B3F2C835-4B5F-4EFE-87AF-5F95BD3DAE82}" destId="{A49343EE-4EA9-431D-94E4-D0EAAC31F6D5}" srcOrd="1" destOrd="0" parTransId="{DB966F40-865C-4B05-B53F-632AAA976257}" sibTransId="{A01E72C0-D27E-4D88-A393-D01523485DA6}"/>
    <dgm:cxn modelId="{3E99651D-A801-4CFE-B194-74D3698303A7}" srcId="{235EE9FF-66E8-4CA2-B04F-0C13478CFF79}" destId="{35674131-E5AB-4AB8-9A6C-826EB7D5D4BA}" srcOrd="1" destOrd="0" parTransId="{8CF5560F-89B1-4C57-8C3E-D47F21FF676E}" sibTransId="{06B9EE94-5B0F-4549-A934-2CA47492009B}"/>
    <dgm:cxn modelId="{73CBE634-4C85-4F64-B0A1-388C1313E76F}" srcId="{B3F2C835-4B5F-4EFE-87AF-5F95BD3DAE82}" destId="{97EF76D4-9D6E-4C19-82AA-7220C9E521AB}" srcOrd="0" destOrd="0" parTransId="{7F2DDDC3-D906-4DF6-9E20-D7EE49CC12EE}" sibTransId="{421E635F-4B9F-4EA3-B190-019DEC18BE9B}"/>
    <dgm:cxn modelId="{8D38595F-F8E9-48E7-8C5C-AA21A619489A}" type="presOf" srcId="{BDDFC54E-01C5-4CFA-B440-24FFC9FE1406}" destId="{87DA01AF-C29C-4D15-89E8-025A2A91C9BC}" srcOrd="0" destOrd="4" presId="urn:microsoft.com/office/officeart/2005/8/layout/hList1"/>
    <dgm:cxn modelId="{48419141-1291-4B16-ADDD-6E7C05802458}" type="presOf" srcId="{235EE9FF-66E8-4CA2-B04F-0C13478CFF79}" destId="{CFE72FB4-EC8A-4E18-878B-9016A72BB5D1}" srcOrd="0" destOrd="0" presId="urn:microsoft.com/office/officeart/2005/8/layout/hList1"/>
    <dgm:cxn modelId="{63769370-2E42-407E-94A1-1AF387EDC4A3}" type="presOf" srcId="{1F755DEF-F2C3-4058-8556-91CDEA03DDCD}" destId="{7E9A42A8-3CAD-4EA2-ACAE-FEBAFF53ED44}" srcOrd="0" destOrd="0" presId="urn:microsoft.com/office/officeart/2005/8/layout/hList1"/>
    <dgm:cxn modelId="{3EE09C83-5785-445D-9B0D-2D40C32C347C}" srcId="{235EE9FF-66E8-4CA2-B04F-0C13478CFF79}" destId="{B3F2C835-4B5F-4EFE-87AF-5F95BD3DAE82}" srcOrd="0" destOrd="0" parTransId="{B931722C-7FD1-47DD-9103-018DC7E81787}" sibTransId="{A52FDDE1-CE90-4C41-918C-298BE0DB5925}"/>
    <dgm:cxn modelId="{61825A92-06D6-4F7F-ABF8-66D902112F0A}" type="presOf" srcId="{24BE9F1A-0804-4021-865A-29FEB175299C}" destId="{87DA01AF-C29C-4D15-89E8-025A2A91C9BC}" srcOrd="0" destOrd="3" presId="urn:microsoft.com/office/officeart/2005/8/layout/hList1"/>
    <dgm:cxn modelId="{EA701F9D-D5BD-4EEF-B409-65BA3E573265}" type="presOf" srcId="{35674131-E5AB-4AB8-9A6C-826EB7D5D4BA}" destId="{933942AF-0B8F-43B3-8FD0-E227C5F0D861}" srcOrd="0" destOrd="0" presId="urn:microsoft.com/office/officeart/2005/8/layout/hList1"/>
    <dgm:cxn modelId="{420A62A4-4166-4318-8C6B-9BE2E52BBECA}" type="presOf" srcId="{198B96BC-D29A-40A5-9F7E-6A8D477A75F9}" destId="{87DA01AF-C29C-4D15-89E8-025A2A91C9BC}" srcOrd="0" destOrd="5" presId="urn:microsoft.com/office/officeart/2005/8/layout/hList1"/>
    <dgm:cxn modelId="{8F5363B0-F733-42A5-80A2-9AC1AE0734FC}" srcId="{B3F2C835-4B5F-4EFE-87AF-5F95BD3DAE82}" destId="{BDDFC54E-01C5-4CFA-B440-24FFC9FE1406}" srcOrd="4" destOrd="0" parTransId="{B92B1DF6-8D06-42F3-A18F-E36014C2548B}" sibTransId="{A65B3A10-31EB-43BC-9DEA-BBE574502792}"/>
    <dgm:cxn modelId="{C9F406B5-05CC-4483-BA4A-559491AE060A}" srcId="{35674131-E5AB-4AB8-9A6C-826EB7D5D4BA}" destId="{1F755DEF-F2C3-4058-8556-91CDEA03DDCD}" srcOrd="0" destOrd="0" parTransId="{5483A637-AD18-4AEB-82A5-1554CA2760E4}" sibTransId="{DA075AD7-7562-4BC6-8D76-048ED5D08C4A}"/>
    <dgm:cxn modelId="{24E20CBC-796E-4F53-A0FC-D135D3153E88}" srcId="{B3F2C835-4B5F-4EFE-87AF-5F95BD3DAE82}" destId="{24BE9F1A-0804-4021-865A-29FEB175299C}" srcOrd="3" destOrd="0" parTransId="{6E4855B9-8016-4C0C-8393-DF0233519CC3}" sibTransId="{9A2FB862-AF54-4B93-9480-CEB89398FFBD}"/>
    <dgm:cxn modelId="{4388F1CB-CB97-4961-9794-8721ECCA0971}" type="presOf" srcId="{DF328A5B-F78A-41B1-872C-217800503335}" destId="{87DA01AF-C29C-4D15-89E8-025A2A91C9BC}" srcOrd="0" destOrd="2" presId="urn:microsoft.com/office/officeart/2005/8/layout/hList1"/>
    <dgm:cxn modelId="{E67BF7D0-6DBF-4632-A69D-127BD555B289}" srcId="{B3F2C835-4B5F-4EFE-87AF-5F95BD3DAE82}" destId="{DF328A5B-F78A-41B1-872C-217800503335}" srcOrd="2" destOrd="0" parTransId="{0E8148C3-EE19-4171-B91A-34581D1A4046}" sibTransId="{4135FC98-BA89-4538-994A-B1C28CCC0984}"/>
    <dgm:cxn modelId="{CB22B2D4-56A6-4094-BDDE-DFD1C5FADBB7}" type="presOf" srcId="{97EF76D4-9D6E-4C19-82AA-7220C9E521AB}" destId="{87DA01AF-C29C-4D15-89E8-025A2A91C9BC}" srcOrd="0" destOrd="0" presId="urn:microsoft.com/office/officeart/2005/8/layout/hList1"/>
    <dgm:cxn modelId="{84D9A6D7-F17C-441F-8446-34ECBC50CB22}" srcId="{B3F2C835-4B5F-4EFE-87AF-5F95BD3DAE82}" destId="{198B96BC-D29A-40A5-9F7E-6A8D477A75F9}" srcOrd="5" destOrd="0" parTransId="{9AE25180-5C79-4072-8824-716D8199ABA8}" sibTransId="{545CF90B-C6EA-4676-9F55-197BFA1D3508}"/>
    <dgm:cxn modelId="{9C19FFE5-F4D7-45B7-AF5C-0F284EE3A2A1}" type="presOf" srcId="{A49343EE-4EA9-431D-94E4-D0EAAC31F6D5}" destId="{87DA01AF-C29C-4D15-89E8-025A2A91C9BC}" srcOrd="0" destOrd="1" presId="urn:microsoft.com/office/officeart/2005/8/layout/hList1"/>
    <dgm:cxn modelId="{136815EA-C6D3-41B2-BB14-F76964B8C133}" type="presOf" srcId="{B3F2C835-4B5F-4EFE-87AF-5F95BD3DAE82}" destId="{EA47923D-FBDC-4DB8-9ECC-168274282AA4}" srcOrd="0" destOrd="0" presId="urn:microsoft.com/office/officeart/2005/8/layout/hList1"/>
    <dgm:cxn modelId="{C3BF61B5-7D54-4E30-A6D7-4F2136601E3B}" type="presParOf" srcId="{CFE72FB4-EC8A-4E18-878B-9016A72BB5D1}" destId="{C2D781AA-5C21-4F03-90E7-511EFD2D6985}" srcOrd="0" destOrd="0" presId="urn:microsoft.com/office/officeart/2005/8/layout/hList1"/>
    <dgm:cxn modelId="{3B6E17BF-609C-4209-B6CD-6206FA7F00A9}" type="presParOf" srcId="{C2D781AA-5C21-4F03-90E7-511EFD2D6985}" destId="{EA47923D-FBDC-4DB8-9ECC-168274282AA4}" srcOrd="0" destOrd="0" presId="urn:microsoft.com/office/officeart/2005/8/layout/hList1"/>
    <dgm:cxn modelId="{E9583856-BC68-405F-803A-A9348A001065}" type="presParOf" srcId="{C2D781AA-5C21-4F03-90E7-511EFD2D6985}" destId="{87DA01AF-C29C-4D15-89E8-025A2A91C9BC}" srcOrd="1" destOrd="0" presId="urn:microsoft.com/office/officeart/2005/8/layout/hList1"/>
    <dgm:cxn modelId="{6006D31B-D710-4E05-9211-5FCFEBF1A488}" type="presParOf" srcId="{CFE72FB4-EC8A-4E18-878B-9016A72BB5D1}" destId="{BD9132D0-88E9-4C08-9B30-BD8BE33D6220}" srcOrd="1" destOrd="0" presId="urn:microsoft.com/office/officeart/2005/8/layout/hList1"/>
    <dgm:cxn modelId="{7C0E2892-DFD2-4C76-B218-F50482567BAE}" type="presParOf" srcId="{CFE72FB4-EC8A-4E18-878B-9016A72BB5D1}" destId="{A2390FAA-01EA-4FA8-BF5C-55862C776C24}" srcOrd="2" destOrd="0" presId="urn:microsoft.com/office/officeart/2005/8/layout/hList1"/>
    <dgm:cxn modelId="{B88911AC-72D3-45DF-A234-AE7C22D20BBE}" type="presParOf" srcId="{A2390FAA-01EA-4FA8-BF5C-55862C776C24}" destId="{933942AF-0B8F-43B3-8FD0-E227C5F0D861}" srcOrd="0" destOrd="0" presId="urn:microsoft.com/office/officeart/2005/8/layout/hList1"/>
    <dgm:cxn modelId="{76D2B913-9DED-4F7E-B3F3-5F513D0FE543}" type="presParOf" srcId="{A2390FAA-01EA-4FA8-BF5C-55862C776C24}" destId="{7E9A42A8-3CAD-4EA2-ACAE-FEBAFF53ED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6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dgm:spPr/>
      <dgm:t>
        <a:bodyPr/>
        <a:lstStyle/>
        <a:p>
          <a:r>
            <a:rPr lang="pt-BR" dirty="0"/>
            <a:t>Demonstrativo de Receitas e Despesas (Anexo 2)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D5045CB8-304D-4E84-8A03-02BB8B60C41F}">
      <dgm:prSet phldrT="[Texto]"/>
      <dgm:spPr/>
      <dgm:t>
        <a:bodyPr/>
        <a:lstStyle/>
        <a:p>
          <a:r>
            <a:rPr lang="pt-BR" dirty="0"/>
            <a:t>Conciliação Bancária (Anexo 3)</a:t>
          </a:r>
        </a:p>
      </dgm:t>
    </dgm:pt>
    <dgm:pt modelId="{929C47AB-4232-4079-AB5D-C044F01BC86E}" type="parTrans" cxnId="{057D0F06-2AF9-4A8E-8F62-8987B807A996}">
      <dgm:prSet/>
      <dgm:spPr/>
      <dgm:t>
        <a:bodyPr/>
        <a:lstStyle/>
        <a:p>
          <a:endParaRPr lang="pt-BR"/>
        </a:p>
      </dgm:t>
    </dgm:pt>
    <dgm:pt modelId="{C21E388F-9836-4575-AEF7-44611D7A2C5C}" type="sibTrans" cxnId="{057D0F06-2AF9-4A8E-8F62-8987B807A996}">
      <dgm:prSet/>
      <dgm:spPr/>
      <dgm:t>
        <a:bodyPr/>
        <a:lstStyle/>
        <a:p>
          <a:endParaRPr lang="pt-BR"/>
        </a:p>
      </dgm:t>
    </dgm:pt>
    <dgm:pt modelId="{5332E727-F521-4F0C-A9B0-34D042F928CE}">
      <dgm:prSet phldrT="[Texto]"/>
      <dgm:spPr/>
      <dgm:t>
        <a:bodyPr/>
        <a:lstStyle/>
        <a:p>
          <a:r>
            <a:rPr lang="pt-BR" dirty="0"/>
            <a:t>Relações de Pagamentos (Anexo 4)</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D2DC6F31-656A-40EC-9009-F678B8F8D5AE}">
      <dgm:prSet phldrT="[Texto]"/>
      <dgm:spPr/>
      <dgm:t>
        <a:bodyPr/>
        <a:lstStyle/>
        <a:p>
          <a:r>
            <a:rPr lang="pt-BR" dirty="0"/>
            <a:t>Relação de Bens (Anexo 5)</a:t>
          </a:r>
        </a:p>
      </dgm:t>
    </dgm:pt>
    <dgm:pt modelId="{E19E2094-51EA-45AC-BD20-7C34274CD66E}" type="parTrans" cxnId="{2C0A96CF-06EB-48B1-85DF-BF2D17D5FA4A}">
      <dgm:prSet/>
      <dgm:spPr/>
      <dgm:t>
        <a:bodyPr/>
        <a:lstStyle/>
        <a:p>
          <a:endParaRPr lang="pt-BR"/>
        </a:p>
      </dgm:t>
    </dgm:pt>
    <dgm:pt modelId="{1FFB7DCF-16A2-4FA5-B6E4-33AF7CFB8AF3}" type="sibTrans" cxnId="{2C0A96CF-06EB-48B1-85DF-BF2D17D5FA4A}">
      <dgm:prSet/>
      <dgm:spPr/>
      <dgm:t>
        <a:bodyPr/>
        <a:lstStyle/>
        <a:p>
          <a:endParaRPr lang="pt-BR"/>
        </a:p>
      </dgm:t>
    </dgm:pt>
    <dgm:pt modelId="{4D68E7F2-83C6-480F-930F-0F05AC4EDC8C}">
      <dgm:prSet phldrT="[Texto]"/>
      <dgm:spPr/>
      <dgm:t>
        <a:bodyPr/>
        <a:lstStyle/>
        <a:p>
          <a:r>
            <a:rPr lang="pt-BR" dirty="0"/>
            <a:t>Mapa de Cotação / Licitação (Anexo III)</a:t>
          </a:r>
        </a:p>
      </dgm:t>
    </dgm:pt>
    <dgm:pt modelId="{3A1AF252-04AA-4047-822C-D2C5B96FFDCA}" type="parTrans" cxnId="{D13F8A47-FB0B-4927-ABDB-D7D26809A028}">
      <dgm:prSet/>
      <dgm:spPr/>
      <dgm:t>
        <a:bodyPr/>
        <a:lstStyle/>
        <a:p>
          <a:endParaRPr lang="pt-BR"/>
        </a:p>
      </dgm:t>
    </dgm:pt>
    <dgm:pt modelId="{B602C969-3AC5-4597-B2A2-B17876A06F86}" type="sibTrans" cxnId="{D13F8A47-FB0B-4927-ABDB-D7D26809A028}">
      <dgm:prSet/>
      <dgm:spPr/>
      <dgm:t>
        <a:bodyPr/>
        <a:lstStyle/>
        <a:p>
          <a:endParaRPr lang="pt-BR"/>
        </a:p>
      </dgm:t>
    </dgm:pt>
    <dgm:pt modelId="{CC95AFF9-AFE4-47E3-9A83-B8E5910EFB05}">
      <dgm:prSet phldrT="[Texto]"/>
      <dgm:spPr/>
      <dgm:t>
        <a:bodyPr/>
        <a:lstStyle/>
        <a:p>
          <a:r>
            <a:rPr lang="pt-BR" dirty="0"/>
            <a:t>Mapa  de Dispensa / Inexigibilidade (Anexo IV)</a:t>
          </a:r>
        </a:p>
      </dgm:t>
    </dgm:pt>
    <dgm:pt modelId="{C49E8960-9A8E-439C-B493-5DC905180AD7}" type="parTrans" cxnId="{36AC2807-B3F2-452F-8FAE-39EC94C8CDA4}">
      <dgm:prSet/>
      <dgm:spPr/>
      <dgm:t>
        <a:bodyPr/>
        <a:lstStyle/>
        <a:p>
          <a:endParaRPr lang="pt-BR"/>
        </a:p>
      </dgm:t>
    </dgm:pt>
    <dgm:pt modelId="{C781A18E-DA8D-4EFF-947C-23B6BD1B669A}" type="sibTrans" cxnId="{36AC2807-B3F2-452F-8FAE-39EC94C8CDA4}">
      <dgm:prSet/>
      <dgm:spPr/>
      <dgm:t>
        <a:bodyPr/>
        <a:lstStyle/>
        <a:p>
          <a:endParaRPr lang="pt-BR"/>
        </a:p>
      </dgm:t>
    </dgm:pt>
    <dgm:pt modelId="{F1829E8B-809D-4A8E-A1B6-10B480E6C781}">
      <dgm:prSet phldrT="[Texto]"/>
      <dgm:spPr/>
      <dgm:t>
        <a:bodyPr/>
        <a:lstStyle/>
        <a:p>
          <a:r>
            <a:rPr lang="pt-BR" dirty="0"/>
            <a:t>Extratos bancários da conta corrente e da aplicação financeira</a:t>
          </a:r>
        </a:p>
      </dgm:t>
    </dgm:pt>
    <dgm:pt modelId="{10D31BA4-3018-4F6A-A69A-9210067EB786}" type="parTrans" cxnId="{C566FA95-58B9-45EB-9767-A5E512176677}">
      <dgm:prSet/>
      <dgm:spPr/>
      <dgm:t>
        <a:bodyPr/>
        <a:lstStyle/>
        <a:p>
          <a:endParaRPr lang="pt-BR"/>
        </a:p>
      </dgm:t>
    </dgm:pt>
    <dgm:pt modelId="{4A5D50DB-2BF6-4F15-9C8F-FEDCF8535C1B}" type="sibTrans" cxnId="{C566FA95-58B9-45EB-9767-A5E512176677}">
      <dgm:prSet/>
      <dgm:spPr/>
      <dgm:t>
        <a:bodyPr/>
        <a:lstStyle/>
        <a:p>
          <a:endParaRPr lang="pt-BR"/>
        </a:p>
      </dgm:t>
    </dgm:pt>
    <dgm:pt modelId="{647F61FD-94C4-41B2-97C2-1203061FDBDF}">
      <dgm:prSet phldrT="[Texto]"/>
      <dgm:spPr/>
      <dgm:t>
        <a:bodyPr/>
        <a:lstStyle/>
        <a:p>
          <a:r>
            <a:rPr lang="pt-BR" dirty="0"/>
            <a:t>Notas fiscais e documentos de procedimento de cotação/licitação (facultativo ou sob demanda)</a:t>
          </a:r>
        </a:p>
      </dgm:t>
    </dgm:pt>
    <dgm:pt modelId="{1C4AFCE9-78F1-475C-BB76-0B24DAB5223E}" type="parTrans" cxnId="{60F96A7B-DB11-466D-BE84-9E81A65DF52F}">
      <dgm:prSet/>
      <dgm:spPr/>
      <dgm:t>
        <a:bodyPr/>
        <a:lstStyle/>
        <a:p>
          <a:endParaRPr lang="pt-BR"/>
        </a:p>
      </dgm:t>
    </dgm:pt>
    <dgm:pt modelId="{C22D065F-C791-4837-AD34-90D5ED0C72C9}" type="sibTrans" cxnId="{60F96A7B-DB11-466D-BE84-9E81A65DF52F}">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pt>
    <dgm:pt modelId="{6B6CB119-6A07-4FBA-AC02-258454293A58}" type="pres">
      <dgm:prSet presAssocID="{37C0543E-3B22-4284-971A-36671E358D06}" presName="thickLine" presStyleLbl="alignNode1" presStyleIdx="0" presStyleCnt="1"/>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9"/>
      <dgm:spPr/>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9"/>
      <dgm:spPr/>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8"/>
      <dgm:spPr/>
    </dgm:pt>
    <dgm:pt modelId="{A82B6569-6D20-47A5-8999-797953635221}" type="pres">
      <dgm:prSet presAssocID="{C7AC91DF-8529-484B-A3D0-D6A81B77A4C9}" presName="vertSpace2b" presStyleCnt="0"/>
      <dgm:spPr/>
    </dgm:pt>
    <dgm:pt modelId="{3E6F9DD9-1B44-44CF-B0DA-3191FBDBA2A3}" type="pres">
      <dgm:prSet presAssocID="{D5045CB8-304D-4E84-8A03-02BB8B60C41F}" presName="horz2" presStyleCnt="0"/>
      <dgm:spPr/>
    </dgm:pt>
    <dgm:pt modelId="{49A4E163-706D-440A-8A7F-558732A9799A}" type="pres">
      <dgm:prSet presAssocID="{D5045CB8-304D-4E84-8A03-02BB8B60C41F}" presName="horzSpace2" presStyleCnt="0"/>
      <dgm:spPr/>
    </dgm:pt>
    <dgm:pt modelId="{B56817ED-9768-4676-907F-012EECAC56E2}" type="pres">
      <dgm:prSet presAssocID="{D5045CB8-304D-4E84-8A03-02BB8B60C41F}" presName="tx2" presStyleLbl="revTx" presStyleIdx="2" presStyleCnt="9"/>
      <dgm:spPr/>
    </dgm:pt>
    <dgm:pt modelId="{E6215B68-8526-46D7-89FB-6484F6B243B4}" type="pres">
      <dgm:prSet presAssocID="{D5045CB8-304D-4E84-8A03-02BB8B60C41F}" presName="vert2" presStyleCnt="0"/>
      <dgm:spPr/>
    </dgm:pt>
    <dgm:pt modelId="{FFBE8B97-B448-4EB4-A7C8-F5EFF29B9BD4}" type="pres">
      <dgm:prSet presAssocID="{D5045CB8-304D-4E84-8A03-02BB8B60C41F}" presName="thinLine2b" presStyleLbl="callout" presStyleIdx="1" presStyleCnt="8"/>
      <dgm:spPr/>
    </dgm:pt>
    <dgm:pt modelId="{8E0562A2-5E0D-4571-8E39-C9A18B3B6475}" type="pres">
      <dgm:prSet presAssocID="{D5045CB8-304D-4E84-8A03-02BB8B60C41F}"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3" presStyleCnt="9"/>
      <dgm:spPr/>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2" presStyleCnt="8"/>
      <dgm:spPr/>
    </dgm:pt>
    <dgm:pt modelId="{DB314C61-5BD9-403C-AD28-7D4317396C86}" type="pres">
      <dgm:prSet presAssocID="{5332E727-F521-4F0C-A9B0-34D042F928CE}" presName="vertSpace2b" presStyleCnt="0"/>
      <dgm:spPr/>
    </dgm:pt>
    <dgm:pt modelId="{D8AB0A81-8224-4AB9-AD42-6B66F244C718}" type="pres">
      <dgm:prSet presAssocID="{D2DC6F31-656A-40EC-9009-F678B8F8D5AE}" presName="horz2" presStyleCnt="0"/>
      <dgm:spPr/>
    </dgm:pt>
    <dgm:pt modelId="{3DB7983B-21AA-462C-95E2-B662CA240277}" type="pres">
      <dgm:prSet presAssocID="{D2DC6F31-656A-40EC-9009-F678B8F8D5AE}" presName="horzSpace2" presStyleCnt="0"/>
      <dgm:spPr/>
    </dgm:pt>
    <dgm:pt modelId="{AA0EC095-EEDD-4628-87B8-55AAAF51D3D5}" type="pres">
      <dgm:prSet presAssocID="{D2DC6F31-656A-40EC-9009-F678B8F8D5AE}" presName="tx2" presStyleLbl="revTx" presStyleIdx="4" presStyleCnt="9"/>
      <dgm:spPr/>
    </dgm:pt>
    <dgm:pt modelId="{3F35C760-5BB7-4C8D-9BC7-500AEC3AFA6B}" type="pres">
      <dgm:prSet presAssocID="{D2DC6F31-656A-40EC-9009-F678B8F8D5AE}" presName="vert2" presStyleCnt="0"/>
      <dgm:spPr/>
    </dgm:pt>
    <dgm:pt modelId="{76B7F551-AF20-4C0A-8D05-ABCAEFCE8437}" type="pres">
      <dgm:prSet presAssocID="{D2DC6F31-656A-40EC-9009-F678B8F8D5AE}" presName="thinLine2b" presStyleLbl="callout" presStyleIdx="3" presStyleCnt="8"/>
      <dgm:spPr/>
    </dgm:pt>
    <dgm:pt modelId="{2F73D353-A91A-4A15-A564-9C1BCCE4DDA3}" type="pres">
      <dgm:prSet presAssocID="{D2DC6F31-656A-40EC-9009-F678B8F8D5AE}" presName="vertSpace2b" presStyleCnt="0"/>
      <dgm:spPr/>
    </dgm:pt>
    <dgm:pt modelId="{4FE51AB9-AD34-4432-8702-980E7098B3C5}" type="pres">
      <dgm:prSet presAssocID="{4D68E7F2-83C6-480F-930F-0F05AC4EDC8C}" presName="horz2" presStyleCnt="0"/>
      <dgm:spPr/>
    </dgm:pt>
    <dgm:pt modelId="{C27AEABC-D204-451E-9101-A0AB6A62BA7A}" type="pres">
      <dgm:prSet presAssocID="{4D68E7F2-83C6-480F-930F-0F05AC4EDC8C}" presName="horzSpace2" presStyleCnt="0"/>
      <dgm:spPr/>
    </dgm:pt>
    <dgm:pt modelId="{5411EB37-228E-4F0E-ACB7-E0DCE7D09184}" type="pres">
      <dgm:prSet presAssocID="{4D68E7F2-83C6-480F-930F-0F05AC4EDC8C}" presName="tx2" presStyleLbl="revTx" presStyleIdx="5" presStyleCnt="9"/>
      <dgm:spPr/>
    </dgm:pt>
    <dgm:pt modelId="{8F414A1A-BFA9-43C5-BEDD-528A5FDE3814}" type="pres">
      <dgm:prSet presAssocID="{4D68E7F2-83C6-480F-930F-0F05AC4EDC8C}" presName="vert2" presStyleCnt="0"/>
      <dgm:spPr/>
    </dgm:pt>
    <dgm:pt modelId="{39A62B2E-37DC-4207-AC95-C5C2AF2D3672}" type="pres">
      <dgm:prSet presAssocID="{4D68E7F2-83C6-480F-930F-0F05AC4EDC8C}" presName="thinLine2b" presStyleLbl="callout" presStyleIdx="4" presStyleCnt="8"/>
      <dgm:spPr/>
    </dgm:pt>
    <dgm:pt modelId="{67193C4D-16CE-4733-A097-DAFD98DF6A65}" type="pres">
      <dgm:prSet presAssocID="{4D68E7F2-83C6-480F-930F-0F05AC4EDC8C}" presName="vertSpace2b" presStyleCnt="0"/>
      <dgm:spPr/>
    </dgm:pt>
    <dgm:pt modelId="{7A0069F3-01CF-4E57-A8D1-2554DE08CBF0}" type="pres">
      <dgm:prSet presAssocID="{CC95AFF9-AFE4-47E3-9A83-B8E5910EFB05}" presName="horz2" presStyleCnt="0"/>
      <dgm:spPr/>
    </dgm:pt>
    <dgm:pt modelId="{36450D0F-AF7C-4CE6-A932-505EC222E615}" type="pres">
      <dgm:prSet presAssocID="{CC95AFF9-AFE4-47E3-9A83-B8E5910EFB05}" presName="horzSpace2" presStyleCnt="0"/>
      <dgm:spPr/>
    </dgm:pt>
    <dgm:pt modelId="{1C767E6B-1FD2-419D-82D3-2952C285D6B7}" type="pres">
      <dgm:prSet presAssocID="{CC95AFF9-AFE4-47E3-9A83-B8E5910EFB05}" presName="tx2" presStyleLbl="revTx" presStyleIdx="6" presStyleCnt="9"/>
      <dgm:spPr/>
    </dgm:pt>
    <dgm:pt modelId="{09A977EA-CCD4-48C6-8230-CAF730D90B1F}" type="pres">
      <dgm:prSet presAssocID="{CC95AFF9-AFE4-47E3-9A83-B8E5910EFB05}" presName="vert2" presStyleCnt="0"/>
      <dgm:spPr/>
    </dgm:pt>
    <dgm:pt modelId="{F669C98A-A1C9-48EC-8635-E214B8DCF802}" type="pres">
      <dgm:prSet presAssocID="{CC95AFF9-AFE4-47E3-9A83-B8E5910EFB05}" presName="thinLine2b" presStyleLbl="callout" presStyleIdx="5" presStyleCnt="8"/>
      <dgm:spPr/>
    </dgm:pt>
    <dgm:pt modelId="{2E09DA37-29D9-4862-8C30-0577C929D96B}" type="pres">
      <dgm:prSet presAssocID="{CC95AFF9-AFE4-47E3-9A83-B8E5910EFB05}" presName="vertSpace2b" presStyleCnt="0"/>
      <dgm:spPr/>
    </dgm:pt>
    <dgm:pt modelId="{5D4996BE-C420-48BB-B22C-C808A7415C14}" type="pres">
      <dgm:prSet presAssocID="{F1829E8B-809D-4A8E-A1B6-10B480E6C781}" presName="horz2" presStyleCnt="0"/>
      <dgm:spPr/>
    </dgm:pt>
    <dgm:pt modelId="{803B3DEB-28E9-4D1E-97D2-7B5297C31D6C}" type="pres">
      <dgm:prSet presAssocID="{F1829E8B-809D-4A8E-A1B6-10B480E6C781}" presName="horzSpace2" presStyleCnt="0"/>
      <dgm:spPr/>
    </dgm:pt>
    <dgm:pt modelId="{86DDC729-1E66-40CD-A624-1CAD744E7DF0}" type="pres">
      <dgm:prSet presAssocID="{F1829E8B-809D-4A8E-A1B6-10B480E6C781}" presName="tx2" presStyleLbl="revTx" presStyleIdx="7" presStyleCnt="9"/>
      <dgm:spPr/>
    </dgm:pt>
    <dgm:pt modelId="{CF314B9A-2E09-43C8-BEF1-26D152BC0076}" type="pres">
      <dgm:prSet presAssocID="{F1829E8B-809D-4A8E-A1B6-10B480E6C781}" presName="vert2" presStyleCnt="0"/>
      <dgm:spPr/>
    </dgm:pt>
    <dgm:pt modelId="{4A322520-14AA-4A49-A0BE-60C259A6A42B}" type="pres">
      <dgm:prSet presAssocID="{F1829E8B-809D-4A8E-A1B6-10B480E6C781}" presName="thinLine2b" presStyleLbl="callout" presStyleIdx="6" presStyleCnt="8"/>
      <dgm:spPr/>
    </dgm:pt>
    <dgm:pt modelId="{DC32A413-0F52-4B62-ABA9-C732A4F32712}" type="pres">
      <dgm:prSet presAssocID="{F1829E8B-809D-4A8E-A1B6-10B480E6C781}" presName="vertSpace2b" presStyleCnt="0"/>
      <dgm:spPr/>
    </dgm:pt>
    <dgm:pt modelId="{D2C11642-65A3-4F7A-8D15-A44BE8F5000D}" type="pres">
      <dgm:prSet presAssocID="{647F61FD-94C4-41B2-97C2-1203061FDBDF}" presName="horz2" presStyleCnt="0"/>
      <dgm:spPr/>
    </dgm:pt>
    <dgm:pt modelId="{CDA1DE06-B263-42B2-A3A2-344C83767C42}" type="pres">
      <dgm:prSet presAssocID="{647F61FD-94C4-41B2-97C2-1203061FDBDF}" presName="horzSpace2" presStyleCnt="0"/>
      <dgm:spPr/>
    </dgm:pt>
    <dgm:pt modelId="{08C3CCD2-15F8-4F5B-8F8F-00CB54063F36}" type="pres">
      <dgm:prSet presAssocID="{647F61FD-94C4-41B2-97C2-1203061FDBDF}" presName="tx2" presStyleLbl="revTx" presStyleIdx="8" presStyleCnt="9"/>
      <dgm:spPr/>
    </dgm:pt>
    <dgm:pt modelId="{3A312B44-B89E-4D5C-8854-EBC8315BFA58}" type="pres">
      <dgm:prSet presAssocID="{647F61FD-94C4-41B2-97C2-1203061FDBDF}" presName="vert2" presStyleCnt="0"/>
      <dgm:spPr/>
    </dgm:pt>
    <dgm:pt modelId="{EFF6F3B7-224C-43B3-B238-61921CD6DA29}" type="pres">
      <dgm:prSet presAssocID="{647F61FD-94C4-41B2-97C2-1203061FDBDF}" presName="thinLine2b" presStyleLbl="callout" presStyleIdx="7" presStyleCnt="8"/>
      <dgm:spPr/>
    </dgm:pt>
    <dgm:pt modelId="{529A7C94-AF12-4465-9CC6-31F16B3D7B1D}" type="pres">
      <dgm:prSet presAssocID="{647F61FD-94C4-41B2-97C2-1203061FDBDF}" presName="vertSpace2b" presStyleCnt="0"/>
      <dgm:spPr/>
    </dgm:pt>
  </dgm:ptLst>
  <dgm:cxnLst>
    <dgm:cxn modelId="{057D0F06-2AF9-4A8E-8F62-8987B807A996}" srcId="{37C0543E-3B22-4284-971A-36671E358D06}" destId="{D5045CB8-304D-4E84-8A03-02BB8B60C41F}" srcOrd="1" destOrd="0" parTransId="{929C47AB-4232-4079-AB5D-C044F01BC86E}" sibTransId="{C21E388F-9836-4575-AEF7-44611D7A2C5C}"/>
    <dgm:cxn modelId="{36AC2807-B3F2-452F-8FAE-39EC94C8CDA4}" srcId="{37C0543E-3B22-4284-971A-36671E358D06}" destId="{CC95AFF9-AFE4-47E3-9A83-B8E5910EFB05}" srcOrd="5" destOrd="0" parTransId="{C49E8960-9A8E-439C-B493-5DC905180AD7}" sibTransId="{C781A18E-DA8D-4EFF-947C-23B6BD1B669A}"/>
    <dgm:cxn modelId="{6954DB15-F118-4622-BF5D-DD3D735DD83A}" type="presOf" srcId="{5332E727-F521-4F0C-A9B0-34D042F928CE}" destId="{5E8A20BF-B4FE-4931-AE0D-70B5E85330FF}" srcOrd="0" destOrd="0" presId="urn:microsoft.com/office/officeart/2008/layout/LinedList"/>
    <dgm:cxn modelId="{42879530-7BDA-4709-B743-53BB78DD2E1A}" type="presOf" srcId="{647F61FD-94C4-41B2-97C2-1203061FDBDF}" destId="{08C3CCD2-15F8-4F5B-8F8F-00CB54063F36}" srcOrd="0" destOrd="0" presId="urn:microsoft.com/office/officeart/2008/layout/LinedList"/>
    <dgm:cxn modelId="{CB35C33C-8B7C-4F3C-8223-88F451CB7318}" type="presOf" srcId="{D5045CB8-304D-4E84-8A03-02BB8B60C41F}" destId="{B56817ED-9768-4676-907F-012EECAC56E2}"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D13F8A47-FB0B-4927-ABDB-D7D26809A028}" srcId="{37C0543E-3B22-4284-971A-36671E358D06}" destId="{4D68E7F2-83C6-480F-930F-0F05AC4EDC8C}" srcOrd="4" destOrd="0" parTransId="{3A1AF252-04AA-4047-822C-D2C5B96FFDCA}" sibTransId="{B602C969-3AC5-4597-B2A2-B17876A06F86}"/>
    <dgm:cxn modelId="{893A124B-70BF-4822-90D3-130C75160DA3}" srcId="{37C0543E-3B22-4284-971A-36671E358D06}" destId="{C7AC91DF-8529-484B-A3D0-D6A81B77A4C9}" srcOrd="0" destOrd="0" parTransId="{7880C903-E00F-4F1E-ADA2-1137093D49B3}" sibTransId="{00937683-D9C7-4A8A-A01E-CD6749974695}"/>
    <dgm:cxn modelId="{7DB99859-DC33-4F26-9C5D-E8889DC94EA2}" srcId="{37C0543E-3B22-4284-971A-36671E358D06}" destId="{5332E727-F521-4F0C-A9B0-34D042F928CE}" srcOrd="2" destOrd="0" parTransId="{1719FD84-BABA-40D9-98CC-90C9F328C15E}" sibTransId="{CE95E8C8-9692-43BB-B59A-BEF80F0F5CFA}"/>
    <dgm:cxn modelId="{60F96A7B-DB11-466D-BE84-9E81A65DF52F}" srcId="{37C0543E-3B22-4284-971A-36671E358D06}" destId="{647F61FD-94C4-41B2-97C2-1203061FDBDF}" srcOrd="7" destOrd="0" parTransId="{1C4AFCE9-78F1-475C-BB76-0B24DAB5223E}" sibTransId="{C22D065F-C791-4837-AD34-90D5ED0C72C9}"/>
    <dgm:cxn modelId="{3A59F893-687A-4098-923C-25F05FC8D4C7}" type="presOf" srcId="{C7AC91DF-8529-484B-A3D0-D6A81B77A4C9}" destId="{6D79E4AA-5B16-4C10-AA82-B0B422C19792}" srcOrd="0" destOrd="0" presId="urn:microsoft.com/office/officeart/2008/layout/LinedList"/>
    <dgm:cxn modelId="{C566FA95-58B9-45EB-9767-A5E512176677}" srcId="{37C0543E-3B22-4284-971A-36671E358D06}" destId="{F1829E8B-809D-4A8E-A1B6-10B480E6C781}" srcOrd="6" destOrd="0" parTransId="{10D31BA4-3018-4F6A-A69A-9210067EB786}" sibTransId="{4A5D50DB-2BF6-4F15-9C8F-FEDCF8535C1B}"/>
    <dgm:cxn modelId="{1DD35898-66E1-4A9C-874C-FCC81AB9DFA3}" type="presOf" srcId="{D2DC6F31-656A-40EC-9009-F678B8F8D5AE}" destId="{AA0EC095-EEDD-4628-87B8-55AAAF51D3D5}" srcOrd="0" destOrd="0" presId="urn:microsoft.com/office/officeart/2008/layout/LinedList"/>
    <dgm:cxn modelId="{F3E071A2-C4A2-44EB-9AF2-B092B943350E}" type="presOf" srcId="{4D68E7F2-83C6-480F-930F-0F05AC4EDC8C}" destId="{5411EB37-228E-4F0E-ACB7-E0DCE7D09184}" srcOrd="0" destOrd="0" presId="urn:microsoft.com/office/officeart/2008/layout/LinedList"/>
    <dgm:cxn modelId="{1D4EAFCA-6735-4332-B679-9FC8FF7BDBEA}" type="presOf" srcId="{CC95AFF9-AFE4-47E3-9A83-B8E5910EFB05}" destId="{1C767E6B-1FD2-419D-82D3-2952C285D6B7}" srcOrd="0" destOrd="0" presId="urn:microsoft.com/office/officeart/2008/layout/LinedList"/>
    <dgm:cxn modelId="{2C0A96CF-06EB-48B1-85DF-BF2D17D5FA4A}" srcId="{37C0543E-3B22-4284-971A-36671E358D06}" destId="{D2DC6F31-656A-40EC-9009-F678B8F8D5AE}" srcOrd="3" destOrd="0" parTransId="{E19E2094-51EA-45AC-BD20-7C34274CD66E}" sibTransId="{1FFB7DCF-16A2-4FA5-B6E4-33AF7CFB8AF3}"/>
    <dgm:cxn modelId="{D58260D0-EA5B-4E33-AC4B-3353A5D88726}" type="presOf" srcId="{37C0543E-3B22-4284-971A-36671E358D06}" destId="{9A2118E8-A3D8-45F9-B4FA-43E38746B2E9}" srcOrd="0" destOrd="0" presId="urn:microsoft.com/office/officeart/2008/layout/LinedList"/>
    <dgm:cxn modelId="{5C19E5EF-E401-4DE8-B53F-D9762C8518F8}" type="presOf" srcId="{3D6BE4E9-6752-45BA-B591-ADFBBB61AFC2}" destId="{6A1E0B41-A658-4296-897A-18ECCC3E6209}" srcOrd="0" destOrd="0" presId="urn:microsoft.com/office/officeart/2008/layout/LinedList"/>
    <dgm:cxn modelId="{9ABBE6FE-19DC-4922-A296-ECF9A233016A}" type="presOf" srcId="{F1829E8B-809D-4A8E-A1B6-10B480E6C781}" destId="{86DDC729-1E66-40CD-A624-1CAD744E7DF0}" srcOrd="0" destOrd="0" presId="urn:microsoft.com/office/officeart/2008/layout/LinedList"/>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2637D1D3-9AE4-4054-B2A7-32AE94685760}" type="presParOf" srcId="{72F9221F-4400-47B2-9EB8-B9060254BF07}" destId="{3E6F9DD9-1B44-44CF-B0DA-3191FBDBA2A3}" srcOrd="4" destOrd="0" presId="urn:microsoft.com/office/officeart/2008/layout/LinedList"/>
    <dgm:cxn modelId="{AC0BE011-66C2-423C-BB7A-CB6DDA989412}" type="presParOf" srcId="{3E6F9DD9-1B44-44CF-B0DA-3191FBDBA2A3}" destId="{49A4E163-706D-440A-8A7F-558732A9799A}" srcOrd="0" destOrd="0" presId="urn:microsoft.com/office/officeart/2008/layout/LinedList"/>
    <dgm:cxn modelId="{0024374E-0334-4C5B-B4DD-16C910DF3392}" type="presParOf" srcId="{3E6F9DD9-1B44-44CF-B0DA-3191FBDBA2A3}" destId="{B56817ED-9768-4676-907F-012EECAC56E2}" srcOrd="1" destOrd="0" presId="urn:microsoft.com/office/officeart/2008/layout/LinedList"/>
    <dgm:cxn modelId="{AA98CF5B-9C33-43D8-AD80-F59ABE41184B}" type="presParOf" srcId="{3E6F9DD9-1B44-44CF-B0DA-3191FBDBA2A3}" destId="{E6215B68-8526-46D7-89FB-6484F6B243B4}" srcOrd="2" destOrd="0" presId="urn:microsoft.com/office/officeart/2008/layout/LinedList"/>
    <dgm:cxn modelId="{7B9AE60E-D01D-438C-A262-D70F418579BE}" type="presParOf" srcId="{72F9221F-4400-47B2-9EB8-B9060254BF07}" destId="{FFBE8B97-B448-4EB4-A7C8-F5EFF29B9BD4}" srcOrd="5" destOrd="0" presId="urn:microsoft.com/office/officeart/2008/layout/LinedList"/>
    <dgm:cxn modelId="{22980BB4-F213-4AD9-AF1C-DF2B598BC2ED}" type="presParOf" srcId="{72F9221F-4400-47B2-9EB8-B9060254BF07}" destId="{8E0562A2-5E0D-4571-8E39-C9A18B3B6475}" srcOrd="6" destOrd="0" presId="urn:microsoft.com/office/officeart/2008/layout/LinedList"/>
    <dgm:cxn modelId="{E72904E1-F0BB-47DD-BBE5-7A6A81A7720B}" type="presParOf" srcId="{72F9221F-4400-47B2-9EB8-B9060254BF07}" destId="{7AED205D-576D-4032-A196-D750D4588F06}" srcOrd="7"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8" destOrd="0" presId="urn:microsoft.com/office/officeart/2008/layout/LinedList"/>
    <dgm:cxn modelId="{05B56BA8-FE22-4C7D-9ACC-033F7DC2A6C7}" type="presParOf" srcId="{72F9221F-4400-47B2-9EB8-B9060254BF07}" destId="{DB314C61-5BD9-403C-AD28-7D4317396C86}" srcOrd="9" destOrd="0" presId="urn:microsoft.com/office/officeart/2008/layout/LinedList"/>
    <dgm:cxn modelId="{676A0FBB-624D-448E-8FEF-C7CB16778DAC}" type="presParOf" srcId="{72F9221F-4400-47B2-9EB8-B9060254BF07}" destId="{D8AB0A81-8224-4AB9-AD42-6B66F244C718}" srcOrd="10" destOrd="0" presId="urn:microsoft.com/office/officeart/2008/layout/LinedList"/>
    <dgm:cxn modelId="{FD664BB0-F991-40AF-95C3-3AD15091DFF8}" type="presParOf" srcId="{D8AB0A81-8224-4AB9-AD42-6B66F244C718}" destId="{3DB7983B-21AA-462C-95E2-B662CA240277}" srcOrd="0" destOrd="0" presId="urn:microsoft.com/office/officeart/2008/layout/LinedList"/>
    <dgm:cxn modelId="{620A90E6-B63B-45AB-80B8-8765B487A2A5}" type="presParOf" srcId="{D8AB0A81-8224-4AB9-AD42-6B66F244C718}" destId="{AA0EC095-EEDD-4628-87B8-55AAAF51D3D5}" srcOrd="1" destOrd="0" presId="urn:microsoft.com/office/officeart/2008/layout/LinedList"/>
    <dgm:cxn modelId="{0F59ECE6-2CD8-49B5-A408-DD3152665A71}" type="presParOf" srcId="{D8AB0A81-8224-4AB9-AD42-6B66F244C718}" destId="{3F35C760-5BB7-4C8D-9BC7-500AEC3AFA6B}" srcOrd="2" destOrd="0" presId="urn:microsoft.com/office/officeart/2008/layout/LinedList"/>
    <dgm:cxn modelId="{B9FD8877-6EC0-4A6D-A6DD-A1828B442DD4}" type="presParOf" srcId="{72F9221F-4400-47B2-9EB8-B9060254BF07}" destId="{76B7F551-AF20-4C0A-8D05-ABCAEFCE8437}" srcOrd="11" destOrd="0" presId="urn:microsoft.com/office/officeart/2008/layout/LinedList"/>
    <dgm:cxn modelId="{47AD6D41-8128-41CB-851C-7FE8108A550A}" type="presParOf" srcId="{72F9221F-4400-47B2-9EB8-B9060254BF07}" destId="{2F73D353-A91A-4A15-A564-9C1BCCE4DDA3}" srcOrd="12" destOrd="0" presId="urn:microsoft.com/office/officeart/2008/layout/LinedList"/>
    <dgm:cxn modelId="{847C020B-66E1-4D82-93C6-E18C804EDF37}" type="presParOf" srcId="{72F9221F-4400-47B2-9EB8-B9060254BF07}" destId="{4FE51AB9-AD34-4432-8702-980E7098B3C5}" srcOrd="13" destOrd="0" presId="urn:microsoft.com/office/officeart/2008/layout/LinedList"/>
    <dgm:cxn modelId="{748B0CFF-2794-44DB-8166-E01C90663887}" type="presParOf" srcId="{4FE51AB9-AD34-4432-8702-980E7098B3C5}" destId="{C27AEABC-D204-451E-9101-A0AB6A62BA7A}" srcOrd="0" destOrd="0" presId="urn:microsoft.com/office/officeart/2008/layout/LinedList"/>
    <dgm:cxn modelId="{1D4F2921-8A13-4432-82C2-7C571C7C13A3}" type="presParOf" srcId="{4FE51AB9-AD34-4432-8702-980E7098B3C5}" destId="{5411EB37-228E-4F0E-ACB7-E0DCE7D09184}" srcOrd="1" destOrd="0" presId="urn:microsoft.com/office/officeart/2008/layout/LinedList"/>
    <dgm:cxn modelId="{441D2A24-8641-4799-84F9-7610251523AA}" type="presParOf" srcId="{4FE51AB9-AD34-4432-8702-980E7098B3C5}" destId="{8F414A1A-BFA9-43C5-BEDD-528A5FDE3814}" srcOrd="2" destOrd="0" presId="urn:microsoft.com/office/officeart/2008/layout/LinedList"/>
    <dgm:cxn modelId="{11EFD5D1-5FD3-412E-B9E1-D17DF68D7224}" type="presParOf" srcId="{72F9221F-4400-47B2-9EB8-B9060254BF07}" destId="{39A62B2E-37DC-4207-AC95-C5C2AF2D3672}" srcOrd="14" destOrd="0" presId="urn:microsoft.com/office/officeart/2008/layout/LinedList"/>
    <dgm:cxn modelId="{014D040B-1DBF-4E7A-8D34-2222E012449C}" type="presParOf" srcId="{72F9221F-4400-47B2-9EB8-B9060254BF07}" destId="{67193C4D-16CE-4733-A097-DAFD98DF6A65}" srcOrd="15" destOrd="0" presId="urn:microsoft.com/office/officeart/2008/layout/LinedList"/>
    <dgm:cxn modelId="{B3D4AF49-A94F-4579-9E67-5983D91326AC}" type="presParOf" srcId="{72F9221F-4400-47B2-9EB8-B9060254BF07}" destId="{7A0069F3-01CF-4E57-A8D1-2554DE08CBF0}" srcOrd="16" destOrd="0" presId="urn:microsoft.com/office/officeart/2008/layout/LinedList"/>
    <dgm:cxn modelId="{E07A1EDF-B15D-4C28-BEB3-A60F49F3D612}" type="presParOf" srcId="{7A0069F3-01CF-4E57-A8D1-2554DE08CBF0}" destId="{36450D0F-AF7C-4CE6-A932-505EC222E615}" srcOrd="0" destOrd="0" presId="urn:microsoft.com/office/officeart/2008/layout/LinedList"/>
    <dgm:cxn modelId="{B58307DB-5534-4CA5-B710-C5E63046260B}" type="presParOf" srcId="{7A0069F3-01CF-4E57-A8D1-2554DE08CBF0}" destId="{1C767E6B-1FD2-419D-82D3-2952C285D6B7}" srcOrd="1" destOrd="0" presId="urn:microsoft.com/office/officeart/2008/layout/LinedList"/>
    <dgm:cxn modelId="{0CF27ACC-F4FB-44B4-9E65-15C1B04A686D}" type="presParOf" srcId="{7A0069F3-01CF-4E57-A8D1-2554DE08CBF0}" destId="{09A977EA-CCD4-48C6-8230-CAF730D90B1F}" srcOrd="2" destOrd="0" presId="urn:microsoft.com/office/officeart/2008/layout/LinedList"/>
    <dgm:cxn modelId="{A9BEE3E5-F08E-40A7-B572-4AB2CA427302}" type="presParOf" srcId="{72F9221F-4400-47B2-9EB8-B9060254BF07}" destId="{F669C98A-A1C9-48EC-8635-E214B8DCF802}" srcOrd="17" destOrd="0" presId="urn:microsoft.com/office/officeart/2008/layout/LinedList"/>
    <dgm:cxn modelId="{AD128748-C53B-47F1-88C8-60B31B37B09F}" type="presParOf" srcId="{72F9221F-4400-47B2-9EB8-B9060254BF07}" destId="{2E09DA37-29D9-4862-8C30-0577C929D96B}" srcOrd="18" destOrd="0" presId="urn:microsoft.com/office/officeart/2008/layout/LinedList"/>
    <dgm:cxn modelId="{23ABF59A-0F97-4D12-B44D-EF26B0E56B8A}" type="presParOf" srcId="{72F9221F-4400-47B2-9EB8-B9060254BF07}" destId="{5D4996BE-C420-48BB-B22C-C808A7415C14}" srcOrd="19" destOrd="0" presId="urn:microsoft.com/office/officeart/2008/layout/LinedList"/>
    <dgm:cxn modelId="{62AD6019-85CC-4EE4-AB0B-90F121F62249}" type="presParOf" srcId="{5D4996BE-C420-48BB-B22C-C808A7415C14}" destId="{803B3DEB-28E9-4D1E-97D2-7B5297C31D6C}" srcOrd="0" destOrd="0" presId="urn:microsoft.com/office/officeart/2008/layout/LinedList"/>
    <dgm:cxn modelId="{7616FF27-4341-49A4-A33C-927D65FFA7DA}" type="presParOf" srcId="{5D4996BE-C420-48BB-B22C-C808A7415C14}" destId="{86DDC729-1E66-40CD-A624-1CAD744E7DF0}" srcOrd="1" destOrd="0" presId="urn:microsoft.com/office/officeart/2008/layout/LinedList"/>
    <dgm:cxn modelId="{592FD573-5F0B-446F-9DB1-B260B4F213BB}" type="presParOf" srcId="{5D4996BE-C420-48BB-B22C-C808A7415C14}" destId="{CF314B9A-2E09-43C8-BEF1-26D152BC0076}" srcOrd="2" destOrd="0" presId="urn:microsoft.com/office/officeart/2008/layout/LinedList"/>
    <dgm:cxn modelId="{77041374-7CFA-4E20-BECE-8B7AE7254413}" type="presParOf" srcId="{72F9221F-4400-47B2-9EB8-B9060254BF07}" destId="{4A322520-14AA-4A49-A0BE-60C259A6A42B}" srcOrd="20" destOrd="0" presId="urn:microsoft.com/office/officeart/2008/layout/LinedList"/>
    <dgm:cxn modelId="{9E4CB8DB-3955-474B-A990-3C2A0D4AC991}" type="presParOf" srcId="{72F9221F-4400-47B2-9EB8-B9060254BF07}" destId="{DC32A413-0F52-4B62-ABA9-C732A4F32712}" srcOrd="21" destOrd="0" presId="urn:microsoft.com/office/officeart/2008/layout/LinedList"/>
    <dgm:cxn modelId="{01B5DB03-6CBD-4954-B071-547FAD897F03}" type="presParOf" srcId="{72F9221F-4400-47B2-9EB8-B9060254BF07}" destId="{D2C11642-65A3-4F7A-8D15-A44BE8F5000D}" srcOrd="22" destOrd="0" presId="urn:microsoft.com/office/officeart/2008/layout/LinedList"/>
    <dgm:cxn modelId="{C2730B2D-3126-4BE7-8856-EB4D04E225F4}" type="presParOf" srcId="{D2C11642-65A3-4F7A-8D15-A44BE8F5000D}" destId="{CDA1DE06-B263-42B2-A3A2-344C83767C42}" srcOrd="0" destOrd="0" presId="urn:microsoft.com/office/officeart/2008/layout/LinedList"/>
    <dgm:cxn modelId="{11A4B6CF-3234-4F9D-89E1-911528BA8658}" type="presParOf" srcId="{D2C11642-65A3-4F7A-8D15-A44BE8F5000D}" destId="{08C3CCD2-15F8-4F5B-8F8F-00CB54063F36}" srcOrd="1" destOrd="0" presId="urn:microsoft.com/office/officeart/2008/layout/LinedList"/>
    <dgm:cxn modelId="{C605C2A7-3972-48B9-BBC8-5BC33CB78FF6}" type="presParOf" srcId="{D2C11642-65A3-4F7A-8D15-A44BE8F5000D}" destId="{3A312B44-B89E-4D5C-8854-EBC8315BFA58}" srcOrd="2" destOrd="0" presId="urn:microsoft.com/office/officeart/2008/layout/LinedList"/>
    <dgm:cxn modelId="{25995AD5-7B1C-4B6B-8B3A-B4E0D7CD7E6B}" type="presParOf" srcId="{72F9221F-4400-47B2-9EB8-B9060254BF07}" destId="{EFF6F3B7-224C-43B3-B238-61921CD6DA29}" srcOrd="23" destOrd="0" presId="urn:microsoft.com/office/officeart/2008/layout/LinedList"/>
    <dgm:cxn modelId="{0ABC9F35-7D65-4F0A-9DBF-3CDE518FE834}" type="presParOf" srcId="{72F9221F-4400-47B2-9EB8-B9060254BF07}" destId="{529A7C94-AF12-4465-9CC6-31F16B3D7B1D}"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8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dgm:spPr/>
      <dgm:t>
        <a:bodyPr/>
        <a:lstStyle/>
        <a:p>
          <a:r>
            <a:rPr lang="pt-BR" dirty="0"/>
            <a:t>Demonstrativo de Receitas e Despesas (Anexo 2)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D5045CB8-304D-4E84-8A03-02BB8B60C41F}">
      <dgm:prSet phldrT="[Texto]"/>
      <dgm:spPr/>
      <dgm:t>
        <a:bodyPr/>
        <a:lstStyle/>
        <a:p>
          <a:r>
            <a:rPr lang="pt-BR" dirty="0"/>
            <a:t>Conciliação Bancária (Anexo 3)</a:t>
          </a:r>
        </a:p>
      </dgm:t>
    </dgm:pt>
    <dgm:pt modelId="{929C47AB-4232-4079-AB5D-C044F01BC86E}" type="parTrans" cxnId="{057D0F06-2AF9-4A8E-8F62-8987B807A996}">
      <dgm:prSet/>
      <dgm:spPr/>
      <dgm:t>
        <a:bodyPr/>
        <a:lstStyle/>
        <a:p>
          <a:endParaRPr lang="pt-BR"/>
        </a:p>
      </dgm:t>
    </dgm:pt>
    <dgm:pt modelId="{C21E388F-9836-4575-AEF7-44611D7A2C5C}" type="sibTrans" cxnId="{057D0F06-2AF9-4A8E-8F62-8987B807A996}">
      <dgm:prSet/>
      <dgm:spPr/>
      <dgm:t>
        <a:bodyPr/>
        <a:lstStyle/>
        <a:p>
          <a:endParaRPr lang="pt-BR"/>
        </a:p>
      </dgm:t>
    </dgm:pt>
    <dgm:pt modelId="{5332E727-F521-4F0C-A9B0-34D042F928CE}">
      <dgm:prSet phldrT="[Texto]"/>
      <dgm:spPr/>
      <dgm:t>
        <a:bodyPr/>
        <a:lstStyle/>
        <a:p>
          <a:r>
            <a:rPr lang="pt-BR" dirty="0"/>
            <a:t>Relações de Pagamentos (Anexo 4)</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D2DC6F31-656A-40EC-9009-F678B8F8D5AE}">
      <dgm:prSet phldrT="[Texto]"/>
      <dgm:spPr/>
      <dgm:t>
        <a:bodyPr/>
        <a:lstStyle/>
        <a:p>
          <a:r>
            <a:rPr lang="pt-BR" dirty="0"/>
            <a:t>Relação de Bens (Anexo 5)</a:t>
          </a:r>
        </a:p>
      </dgm:t>
    </dgm:pt>
    <dgm:pt modelId="{E19E2094-51EA-45AC-BD20-7C34274CD66E}" type="parTrans" cxnId="{2C0A96CF-06EB-48B1-85DF-BF2D17D5FA4A}">
      <dgm:prSet/>
      <dgm:spPr/>
      <dgm:t>
        <a:bodyPr/>
        <a:lstStyle/>
        <a:p>
          <a:endParaRPr lang="pt-BR"/>
        </a:p>
      </dgm:t>
    </dgm:pt>
    <dgm:pt modelId="{1FFB7DCF-16A2-4FA5-B6E4-33AF7CFB8AF3}" type="sibTrans" cxnId="{2C0A96CF-06EB-48B1-85DF-BF2D17D5FA4A}">
      <dgm:prSet/>
      <dgm:spPr/>
      <dgm:t>
        <a:bodyPr/>
        <a:lstStyle/>
        <a:p>
          <a:endParaRPr lang="pt-BR"/>
        </a:p>
      </dgm:t>
    </dgm:pt>
    <dgm:pt modelId="{F1829E8B-809D-4A8E-A1B6-10B480E6C781}">
      <dgm:prSet phldrT="[Texto]"/>
      <dgm:spPr/>
      <dgm:t>
        <a:bodyPr/>
        <a:lstStyle/>
        <a:p>
          <a:r>
            <a:rPr lang="pt-BR" dirty="0"/>
            <a:t>Extratos bancários da conta corrente e da aplicação financeira</a:t>
          </a:r>
        </a:p>
      </dgm:t>
    </dgm:pt>
    <dgm:pt modelId="{10D31BA4-3018-4F6A-A69A-9210067EB786}" type="parTrans" cxnId="{C566FA95-58B9-45EB-9767-A5E512176677}">
      <dgm:prSet/>
      <dgm:spPr/>
      <dgm:t>
        <a:bodyPr/>
        <a:lstStyle/>
        <a:p>
          <a:endParaRPr lang="pt-BR"/>
        </a:p>
      </dgm:t>
    </dgm:pt>
    <dgm:pt modelId="{4A5D50DB-2BF6-4F15-9C8F-FEDCF8535C1B}" type="sibTrans" cxnId="{C566FA95-58B9-45EB-9767-A5E512176677}">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pt>
    <dgm:pt modelId="{6B6CB119-6A07-4FBA-AC02-258454293A58}" type="pres">
      <dgm:prSet presAssocID="{37C0543E-3B22-4284-971A-36671E358D06}" presName="thickLine" presStyleLbl="alignNode1" presStyleIdx="0" presStyleCnt="1" custLinFactNeighborY="650"/>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6" custScaleX="164037" custScaleY="100098"/>
      <dgm:spPr/>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6"/>
      <dgm:spPr/>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5"/>
      <dgm:spPr/>
    </dgm:pt>
    <dgm:pt modelId="{A82B6569-6D20-47A5-8999-797953635221}" type="pres">
      <dgm:prSet presAssocID="{C7AC91DF-8529-484B-A3D0-D6A81B77A4C9}" presName="vertSpace2b" presStyleCnt="0"/>
      <dgm:spPr/>
    </dgm:pt>
    <dgm:pt modelId="{3E6F9DD9-1B44-44CF-B0DA-3191FBDBA2A3}" type="pres">
      <dgm:prSet presAssocID="{D5045CB8-304D-4E84-8A03-02BB8B60C41F}" presName="horz2" presStyleCnt="0"/>
      <dgm:spPr/>
    </dgm:pt>
    <dgm:pt modelId="{49A4E163-706D-440A-8A7F-558732A9799A}" type="pres">
      <dgm:prSet presAssocID="{D5045CB8-304D-4E84-8A03-02BB8B60C41F}" presName="horzSpace2" presStyleCnt="0"/>
      <dgm:spPr/>
    </dgm:pt>
    <dgm:pt modelId="{B56817ED-9768-4676-907F-012EECAC56E2}" type="pres">
      <dgm:prSet presAssocID="{D5045CB8-304D-4E84-8A03-02BB8B60C41F}" presName="tx2" presStyleLbl="revTx" presStyleIdx="2" presStyleCnt="6"/>
      <dgm:spPr/>
    </dgm:pt>
    <dgm:pt modelId="{E6215B68-8526-46D7-89FB-6484F6B243B4}" type="pres">
      <dgm:prSet presAssocID="{D5045CB8-304D-4E84-8A03-02BB8B60C41F}" presName="vert2" presStyleCnt="0"/>
      <dgm:spPr/>
    </dgm:pt>
    <dgm:pt modelId="{FFBE8B97-B448-4EB4-A7C8-F5EFF29B9BD4}" type="pres">
      <dgm:prSet presAssocID="{D5045CB8-304D-4E84-8A03-02BB8B60C41F}" presName="thinLine2b" presStyleLbl="callout" presStyleIdx="1" presStyleCnt="5"/>
      <dgm:spPr/>
    </dgm:pt>
    <dgm:pt modelId="{8E0562A2-5E0D-4571-8E39-C9A18B3B6475}" type="pres">
      <dgm:prSet presAssocID="{D5045CB8-304D-4E84-8A03-02BB8B60C41F}"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3" presStyleCnt="6"/>
      <dgm:spPr/>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2" presStyleCnt="5"/>
      <dgm:spPr/>
    </dgm:pt>
    <dgm:pt modelId="{DB314C61-5BD9-403C-AD28-7D4317396C86}" type="pres">
      <dgm:prSet presAssocID="{5332E727-F521-4F0C-A9B0-34D042F928CE}" presName="vertSpace2b" presStyleCnt="0"/>
      <dgm:spPr/>
    </dgm:pt>
    <dgm:pt modelId="{D8AB0A81-8224-4AB9-AD42-6B66F244C718}" type="pres">
      <dgm:prSet presAssocID="{D2DC6F31-656A-40EC-9009-F678B8F8D5AE}" presName="horz2" presStyleCnt="0"/>
      <dgm:spPr/>
    </dgm:pt>
    <dgm:pt modelId="{3DB7983B-21AA-462C-95E2-B662CA240277}" type="pres">
      <dgm:prSet presAssocID="{D2DC6F31-656A-40EC-9009-F678B8F8D5AE}" presName="horzSpace2" presStyleCnt="0"/>
      <dgm:spPr/>
    </dgm:pt>
    <dgm:pt modelId="{AA0EC095-EEDD-4628-87B8-55AAAF51D3D5}" type="pres">
      <dgm:prSet presAssocID="{D2DC6F31-656A-40EC-9009-F678B8F8D5AE}" presName="tx2" presStyleLbl="revTx" presStyleIdx="4" presStyleCnt="6"/>
      <dgm:spPr/>
    </dgm:pt>
    <dgm:pt modelId="{3F35C760-5BB7-4C8D-9BC7-500AEC3AFA6B}" type="pres">
      <dgm:prSet presAssocID="{D2DC6F31-656A-40EC-9009-F678B8F8D5AE}" presName="vert2" presStyleCnt="0"/>
      <dgm:spPr/>
    </dgm:pt>
    <dgm:pt modelId="{76B7F551-AF20-4C0A-8D05-ABCAEFCE8437}" type="pres">
      <dgm:prSet presAssocID="{D2DC6F31-656A-40EC-9009-F678B8F8D5AE}" presName="thinLine2b" presStyleLbl="callout" presStyleIdx="3" presStyleCnt="5"/>
      <dgm:spPr/>
    </dgm:pt>
    <dgm:pt modelId="{2F73D353-A91A-4A15-A564-9C1BCCE4DDA3}" type="pres">
      <dgm:prSet presAssocID="{D2DC6F31-656A-40EC-9009-F678B8F8D5AE}" presName="vertSpace2b" presStyleCnt="0"/>
      <dgm:spPr/>
    </dgm:pt>
    <dgm:pt modelId="{5D4996BE-C420-48BB-B22C-C808A7415C14}" type="pres">
      <dgm:prSet presAssocID="{F1829E8B-809D-4A8E-A1B6-10B480E6C781}" presName="horz2" presStyleCnt="0"/>
      <dgm:spPr/>
    </dgm:pt>
    <dgm:pt modelId="{803B3DEB-28E9-4D1E-97D2-7B5297C31D6C}" type="pres">
      <dgm:prSet presAssocID="{F1829E8B-809D-4A8E-A1B6-10B480E6C781}" presName="horzSpace2" presStyleCnt="0"/>
      <dgm:spPr/>
    </dgm:pt>
    <dgm:pt modelId="{86DDC729-1E66-40CD-A624-1CAD744E7DF0}" type="pres">
      <dgm:prSet presAssocID="{F1829E8B-809D-4A8E-A1B6-10B480E6C781}" presName="tx2" presStyleLbl="revTx" presStyleIdx="5" presStyleCnt="6"/>
      <dgm:spPr/>
    </dgm:pt>
    <dgm:pt modelId="{CF314B9A-2E09-43C8-BEF1-26D152BC0076}" type="pres">
      <dgm:prSet presAssocID="{F1829E8B-809D-4A8E-A1B6-10B480E6C781}" presName="vert2" presStyleCnt="0"/>
      <dgm:spPr/>
    </dgm:pt>
    <dgm:pt modelId="{4A322520-14AA-4A49-A0BE-60C259A6A42B}" type="pres">
      <dgm:prSet presAssocID="{F1829E8B-809D-4A8E-A1B6-10B480E6C781}" presName="thinLine2b" presStyleLbl="callout" presStyleIdx="4" presStyleCnt="5"/>
      <dgm:spPr/>
    </dgm:pt>
    <dgm:pt modelId="{DC32A413-0F52-4B62-ABA9-C732A4F32712}" type="pres">
      <dgm:prSet presAssocID="{F1829E8B-809D-4A8E-A1B6-10B480E6C781}" presName="vertSpace2b" presStyleCnt="0"/>
      <dgm:spPr/>
    </dgm:pt>
  </dgm:ptLst>
  <dgm:cxnLst>
    <dgm:cxn modelId="{057D0F06-2AF9-4A8E-8F62-8987B807A996}" srcId="{37C0543E-3B22-4284-971A-36671E358D06}" destId="{D5045CB8-304D-4E84-8A03-02BB8B60C41F}" srcOrd="1" destOrd="0" parTransId="{929C47AB-4232-4079-AB5D-C044F01BC86E}" sibTransId="{C21E388F-9836-4575-AEF7-44611D7A2C5C}"/>
    <dgm:cxn modelId="{6954DB15-F118-4622-BF5D-DD3D735DD83A}" type="presOf" srcId="{5332E727-F521-4F0C-A9B0-34D042F928CE}" destId="{5E8A20BF-B4FE-4931-AE0D-70B5E85330FF}" srcOrd="0" destOrd="0" presId="urn:microsoft.com/office/officeart/2008/layout/LinedList"/>
    <dgm:cxn modelId="{CB35C33C-8B7C-4F3C-8223-88F451CB7318}" type="presOf" srcId="{D5045CB8-304D-4E84-8A03-02BB8B60C41F}" destId="{B56817ED-9768-4676-907F-012EECAC56E2}"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893A124B-70BF-4822-90D3-130C75160DA3}" srcId="{37C0543E-3B22-4284-971A-36671E358D06}" destId="{C7AC91DF-8529-484B-A3D0-D6A81B77A4C9}" srcOrd="0" destOrd="0" parTransId="{7880C903-E00F-4F1E-ADA2-1137093D49B3}" sibTransId="{00937683-D9C7-4A8A-A01E-CD6749974695}"/>
    <dgm:cxn modelId="{6B165758-ACA9-4B08-BC90-FE5E904392DA}" type="presOf" srcId="{F1829E8B-809D-4A8E-A1B6-10B480E6C781}" destId="{86DDC729-1E66-40CD-A624-1CAD744E7DF0}" srcOrd="0" destOrd="0" presId="urn:microsoft.com/office/officeart/2008/layout/LinedList"/>
    <dgm:cxn modelId="{7DB99859-DC33-4F26-9C5D-E8889DC94EA2}" srcId="{37C0543E-3B22-4284-971A-36671E358D06}" destId="{5332E727-F521-4F0C-A9B0-34D042F928CE}" srcOrd="2" destOrd="0" parTransId="{1719FD84-BABA-40D9-98CC-90C9F328C15E}" sibTransId="{CE95E8C8-9692-43BB-B59A-BEF80F0F5CFA}"/>
    <dgm:cxn modelId="{3A59F893-687A-4098-923C-25F05FC8D4C7}" type="presOf" srcId="{C7AC91DF-8529-484B-A3D0-D6A81B77A4C9}" destId="{6D79E4AA-5B16-4C10-AA82-B0B422C19792}" srcOrd="0" destOrd="0" presId="urn:microsoft.com/office/officeart/2008/layout/LinedList"/>
    <dgm:cxn modelId="{C566FA95-58B9-45EB-9767-A5E512176677}" srcId="{37C0543E-3B22-4284-971A-36671E358D06}" destId="{F1829E8B-809D-4A8E-A1B6-10B480E6C781}" srcOrd="4" destOrd="0" parTransId="{10D31BA4-3018-4F6A-A69A-9210067EB786}" sibTransId="{4A5D50DB-2BF6-4F15-9C8F-FEDCF8535C1B}"/>
    <dgm:cxn modelId="{1DD35898-66E1-4A9C-874C-FCC81AB9DFA3}" type="presOf" srcId="{D2DC6F31-656A-40EC-9009-F678B8F8D5AE}" destId="{AA0EC095-EEDD-4628-87B8-55AAAF51D3D5}" srcOrd="0" destOrd="0" presId="urn:microsoft.com/office/officeart/2008/layout/LinedList"/>
    <dgm:cxn modelId="{2C0A96CF-06EB-48B1-85DF-BF2D17D5FA4A}" srcId="{37C0543E-3B22-4284-971A-36671E358D06}" destId="{D2DC6F31-656A-40EC-9009-F678B8F8D5AE}" srcOrd="3" destOrd="0" parTransId="{E19E2094-51EA-45AC-BD20-7C34274CD66E}" sibTransId="{1FFB7DCF-16A2-4FA5-B6E4-33AF7CFB8AF3}"/>
    <dgm:cxn modelId="{D58260D0-EA5B-4E33-AC4B-3353A5D88726}" type="presOf" srcId="{37C0543E-3B22-4284-971A-36671E358D06}" destId="{9A2118E8-A3D8-45F9-B4FA-43E38746B2E9}" srcOrd="0" destOrd="0" presId="urn:microsoft.com/office/officeart/2008/layout/LinedList"/>
    <dgm:cxn modelId="{5C19E5EF-E401-4DE8-B53F-D9762C8518F8}" type="presOf" srcId="{3D6BE4E9-6752-45BA-B591-ADFBBB61AFC2}" destId="{6A1E0B41-A658-4296-897A-18ECCC3E6209}" srcOrd="0" destOrd="0" presId="urn:microsoft.com/office/officeart/2008/layout/LinedList"/>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2637D1D3-9AE4-4054-B2A7-32AE94685760}" type="presParOf" srcId="{72F9221F-4400-47B2-9EB8-B9060254BF07}" destId="{3E6F9DD9-1B44-44CF-B0DA-3191FBDBA2A3}" srcOrd="4" destOrd="0" presId="urn:microsoft.com/office/officeart/2008/layout/LinedList"/>
    <dgm:cxn modelId="{AC0BE011-66C2-423C-BB7A-CB6DDA989412}" type="presParOf" srcId="{3E6F9DD9-1B44-44CF-B0DA-3191FBDBA2A3}" destId="{49A4E163-706D-440A-8A7F-558732A9799A}" srcOrd="0" destOrd="0" presId="urn:microsoft.com/office/officeart/2008/layout/LinedList"/>
    <dgm:cxn modelId="{0024374E-0334-4C5B-B4DD-16C910DF3392}" type="presParOf" srcId="{3E6F9DD9-1B44-44CF-B0DA-3191FBDBA2A3}" destId="{B56817ED-9768-4676-907F-012EECAC56E2}" srcOrd="1" destOrd="0" presId="urn:microsoft.com/office/officeart/2008/layout/LinedList"/>
    <dgm:cxn modelId="{AA98CF5B-9C33-43D8-AD80-F59ABE41184B}" type="presParOf" srcId="{3E6F9DD9-1B44-44CF-B0DA-3191FBDBA2A3}" destId="{E6215B68-8526-46D7-89FB-6484F6B243B4}" srcOrd="2" destOrd="0" presId="urn:microsoft.com/office/officeart/2008/layout/LinedList"/>
    <dgm:cxn modelId="{7B9AE60E-D01D-438C-A262-D70F418579BE}" type="presParOf" srcId="{72F9221F-4400-47B2-9EB8-B9060254BF07}" destId="{FFBE8B97-B448-4EB4-A7C8-F5EFF29B9BD4}" srcOrd="5" destOrd="0" presId="urn:microsoft.com/office/officeart/2008/layout/LinedList"/>
    <dgm:cxn modelId="{22980BB4-F213-4AD9-AF1C-DF2B598BC2ED}" type="presParOf" srcId="{72F9221F-4400-47B2-9EB8-B9060254BF07}" destId="{8E0562A2-5E0D-4571-8E39-C9A18B3B6475}" srcOrd="6" destOrd="0" presId="urn:microsoft.com/office/officeart/2008/layout/LinedList"/>
    <dgm:cxn modelId="{E72904E1-F0BB-47DD-BBE5-7A6A81A7720B}" type="presParOf" srcId="{72F9221F-4400-47B2-9EB8-B9060254BF07}" destId="{7AED205D-576D-4032-A196-D750D4588F06}" srcOrd="7"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8" destOrd="0" presId="urn:microsoft.com/office/officeart/2008/layout/LinedList"/>
    <dgm:cxn modelId="{05B56BA8-FE22-4C7D-9ACC-033F7DC2A6C7}" type="presParOf" srcId="{72F9221F-4400-47B2-9EB8-B9060254BF07}" destId="{DB314C61-5BD9-403C-AD28-7D4317396C86}" srcOrd="9" destOrd="0" presId="urn:microsoft.com/office/officeart/2008/layout/LinedList"/>
    <dgm:cxn modelId="{676A0FBB-624D-448E-8FEF-C7CB16778DAC}" type="presParOf" srcId="{72F9221F-4400-47B2-9EB8-B9060254BF07}" destId="{D8AB0A81-8224-4AB9-AD42-6B66F244C718}" srcOrd="10" destOrd="0" presId="urn:microsoft.com/office/officeart/2008/layout/LinedList"/>
    <dgm:cxn modelId="{FD664BB0-F991-40AF-95C3-3AD15091DFF8}" type="presParOf" srcId="{D8AB0A81-8224-4AB9-AD42-6B66F244C718}" destId="{3DB7983B-21AA-462C-95E2-B662CA240277}" srcOrd="0" destOrd="0" presId="urn:microsoft.com/office/officeart/2008/layout/LinedList"/>
    <dgm:cxn modelId="{620A90E6-B63B-45AB-80B8-8765B487A2A5}" type="presParOf" srcId="{D8AB0A81-8224-4AB9-AD42-6B66F244C718}" destId="{AA0EC095-EEDD-4628-87B8-55AAAF51D3D5}" srcOrd="1" destOrd="0" presId="urn:microsoft.com/office/officeart/2008/layout/LinedList"/>
    <dgm:cxn modelId="{0F59ECE6-2CD8-49B5-A408-DD3152665A71}" type="presParOf" srcId="{D8AB0A81-8224-4AB9-AD42-6B66F244C718}" destId="{3F35C760-5BB7-4C8D-9BC7-500AEC3AFA6B}" srcOrd="2" destOrd="0" presId="urn:microsoft.com/office/officeart/2008/layout/LinedList"/>
    <dgm:cxn modelId="{B9FD8877-6EC0-4A6D-A6DD-A1828B442DD4}" type="presParOf" srcId="{72F9221F-4400-47B2-9EB8-B9060254BF07}" destId="{76B7F551-AF20-4C0A-8D05-ABCAEFCE8437}" srcOrd="11" destOrd="0" presId="urn:microsoft.com/office/officeart/2008/layout/LinedList"/>
    <dgm:cxn modelId="{47AD6D41-8128-41CB-851C-7FE8108A550A}" type="presParOf" srcId="{72F9221F-4400-47B2-9EB8-B9060254BF07}" destId="{2F73D353-A91A-4A15-A564-9C1BCCE4DDA3}" srcOrd="12" destOrd="0" presId="urn:microsoft.com/office/officeart/2008/layout/LinedList"/>
    <dgm:cxn modelId="{CFBA8A73-E888-4B4B-9EB6-CE02D17B82AF}" type="presParOf" srcId="{72F9221F-4400-47B2-9EB8-B9060254BF07}" destId="{5D4996BE-C420-48BB-B22C-C808A7415C14}" srcOrd="13" destOrd="0" presId="urn:microsoft.com/office/officeart/2008/layout/LinedList"/>
    <dgm:cxn modelId="{7547F5FE-5BF6-4785-A98B-4817287A567F}" type="presParOf" srcId="{5D4996BE-C420-48BB-B22C-C808A7415C14}" destId="{803B3DEB-28E9-4D1E-97D2-7B5297C31D6C}" srcOrd="0" destOrd="0" presId="urn:microsoft.com/office/officeart/2008/layout/LinedList"/>
    <dgm:cxn modelId="{C2CFB743-979C-45A1-9438-F576E6C7293E}" type="presParOf" srcId="{5D4996BE-C420-48BB-B22C-C808A7415C14}" destId="{86DDC729-1E66-40CD-A624-1CAD744E7DF0}" srcOrd="1" destOrd="0" presId="urn:microsoft.com/office/officeart/2008/layout/LinedList"/>
    <dgm:cxn modelId="{878E804E-F224-4D0E-B551-5DC04747335F}" type="presParOf" srcId="{5D4996BE-C420-48BB-B22C-C808A7415C14}" destId="{CF314B9A-2E09-43C8-BEF1-26D152BC0076}" srcOrd="2" destOrd="0" presId="urn:microsoft.com/office/officeart/2008/layout/LinedList"/>
    <dgm:cxn modelId="{A7537519-4375-4D4A-9C68-AFDC646657DB}" type="presParOf" srcId="{72F9221F-4400-47B2-9EB8-B9060254BF07}" destId="{4A322520-14AA-4A49-A0BE-60C259A6A42B}" srcOrd="14" destOrd="0" presId="urn:microsoft.com/office/officeart/2008/layout/LinedList"/>
    <dgm:cxn modelId="{680349A0-B4E9-462F-8A4E-FC8C5B3EA283}" type="presParOf" srcId="{72F9221F-4400-47B2-9EB8-B9060254BF07}" destId="{DC32A413-0F52-4B62-ABA9-C732A4F3271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8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custT="1"/>
      <dgm:spPr/>
      <dgm:t>
        <a:bodyPr/>
        <a:lstStyle/>
        <a:p>
          <a:r>
            <a:rPr lang="pt-BR" sz="1900" dirty="0"/>
            <a:t>Demonstrativo de Receitas e Despesas (Anexo 2.A)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5332E727-F521-4F0C-A9B0-34D042F928CE}">
      <dgm:prSet phldrT="[Texto]" custT="1"/>
      <dgm:spPr/>
      <dgm:t>
        <a:bodyPr/>
        <a:lstStyle/>
        <a:p>
          <a:r>
            <a:rPr lang="pt-BR" sz="1900" dirty="0"/>
            <a:t>Relações de Pagamentos (Anexo 4.A)</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pt>
    <dgm:pt modelId="{6B6CB119-6A07-4FBA-AC02-258454293A58}" type="pres">
      <dgm:prSet presAssocID="{37C0543E-3B22-4284-971A-36671E358D06}" presName="thickLine" presStyleLbl="alignNode1" presStyleIdx="0" presStyleCnt="1"/>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3" custScaleX="164037" custScaleY="100098"/>
      <dgm:spPr/>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3"/>
      <dgm:spPr/>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2"/>
      <dgm:spPr/>
    </dgm:pt>
    <dgm:pt modelId="{A82B6569-6D20-47A5-8999-797953635221}" type="pres">
      <dgm:prSet presAssocID="{C7AC91DF-8529-484B-A3D0-D6A81B77A4C9}"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2" presStyleCnt="3"/>
      <dgm:spPr/>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1" presStyleCnt="2"/>
      <dgm:spPr/>
    </dgm:pt>
    <dgm:pt modelId="{DB314C61-5BD9-403C-AD28-7D4317396C86}" type="pres">
      <dgm:prSet presAssocID="{5332E727-F521-4F0C-A9B0-34D042F928CE}" presName="vertSpace2b" presStyleCnt="0"/>
      <dgm:spPr/>
    </dgm:pt>
  </dgm:ptLst>
  <dgm:cxnLst>
    <dgm:cxn modelId="{6954DB15-F118-4622-BF5D-DD3D735DD83A}" type="presOf" srcId="{5332E727-F521-4F0C-A9B0-34D042F928CE}" destId="{5E8A20BF-B4FE-4931-AE0D-70B5E85330FF}"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893A124B-70BF-4822-90D3-130C75160DA3}" srcId="{37C0543E-3B22-4284-971A-36671E358D06}" destId="{C7AC91DF-8529-484B-A3D0-D6A81B77A4C9}" srcOrd="0" destOrd="0" parTransId="{7880C903-E00F-4F1E-ADA2-1137093D49B3}" sibTransId="{00937683-D9C7-4A8A-A01E-CD6749974695}"/>
    <dgm:cxn modelId="{7DB99859-DC33-4F26-9C5D-E8889DC94EA2}" srcId="{37C0543E-3B22-4284-971A-36671E358D06}" destId="{5332E727-F521-4F0C-A9B0-34D042F928CE}" srcOrd="1" destOrd="0" parTransId="{1719FD84-BABA-40D9-98CC-90C9F328C15E}" sibTransId="{CE95E8C8-9692-43BB-B59A-BEF80F0F5CFA}"/>
    <dgm:cxn modelId="{3A59F893-687A-4098-923C-25F05FC8D4C7}" type="presOf" srcId="{C7AC91DF-8529-484B-A3D0-D6A81B77A4C9}" destId="{6D79E4AA-5B16-4C10-AA82-B0B422C19792}" srcOrd="0" destOrd="0" presId="urn:microsoft.com/office/officeart/2008/layout/LinedList"/>
    <dgm:cxn modelId="{D58260D0-EA5B-4E33-AC4B-3353A5D88726}" type="presOf" srcId="{37C0543E-3B22-4284-971A-36671E358D06}" destId="{9A2118E8-A3D8-45F9-B4FA-43E38746B2E9}" srcOrd="0" destOrd="0" presId="urn:microsoft.com/office/officeart/2008/layout/LinedList"/>
    <dgm:cxn modelId="{5C19E5EF-E401-4DE8-B53F-D9762C8518F8}" type="presOf" srcId="{3D6BE4E9-6752-45BA-B591-ADFBBB61AFC2}" destId="{6A1E0B41-A658-4296-897A-18ECCC3E6209}" srcOrd="0" destOrd="0" presId="urn:microsoft.com/office/officeart/2008/layout/LinedList"/>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E72904E1-F0BB-47DD-BBE5-7A6A81A7720B}" type="presParOf" srcId="{72F9221F-4400-47B2-9EB8-B9060254BF07}" destId="{7AED205D-576D-4032-A196-D750D4588F06}" srcOrd="4"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5" destOrd="0" presId="urn:microsoft.com/office/officeart/2008/layout/LinedList"/>
    <dgm:cxn modelId="{05B56BA8-FE22-4C7D-9ACC-033F7DC2A6C7}" type="presParOf" srcId="{72F9221F-4400-47B2-9EB8-B9060254BF07}" destId="{DB314C61-5BD9-403C-AD28-7D4317396C8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B2B0-0C5A-461A-85DB-F9E5E73B5811}">
      <dsp:nvSpPr>
        <dsp:cNvPr id="0" name=""/>
        <dsp:cNvSpPr/>
      </dsp:nvSpPr>
      <dsp:spPr>
        <a:xfrm>
          <a:off x="33330" y="133772"/>
          <a:ext cx="2676402" cy="130198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Tahoma" panose="020B0604030504040204" pitchFamily="34" charset="0"/>
              <a:ea typeface="Tahoma" panose="020B0604030504040204" pitchFamily="34" charset="0"/>
              <a:cs typeface="Tahoma" panose="020B0604030504040204" pitchFamily="34" charset="0"/>
            </a:rPr>
            <a:t>Relatórios Técnicos</a:t>
          </a:r>
        </a:p>
      </dsp:txBody>
      <dsp:txXfrm>
        <a:off x="71464" y="171906"/>
        <a:ext cx="2600134" cy="1225717"/>
      </dsp:txXfrm>
    </dsp:sp>
    <dsp:sp modelId="{A4FC2AA7-E86D-4476-92E1-CE91040A9D0C}">
      <dsp:nvSpPr>
        <dsp:cNvPr id="0" name=""/>
        <dsp:cNvSpPr/>
      </dsp:nvSpPr>
      <dsp:spPr>
        <a:xfrm>
          <a:off x="3405666" y="133772"/>
          <a:ext cx="2676402" cy="130198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Tahoma" panose="020B0604030504040204" pitchFamily="34" charset="0"/>
              <a:ea typeface="Tahoma" panose="020B0604030504040204" pitchFamily="34" charset="0"/>
              <a:cs typeface="Tahoma" panose="020B0604030504040204" pitchFamily="34" charset="0"/>
            </a:rPr>
            <a:t>Prestações de Contas</a:t>
          </a:r>
        </a:p>
      </dsp:txBody>
      <dsp:txXfrm>
        <a:off x="3443800" y="171906"/>
        <a:ext cx="2600134" cy="1225717"/>
      </dsp:txXfrm>
    </dsp:sp>
    <dsp:sp modelId="{B987BF3B-D2EE-4B22-9106-DDAE8163717F}">
      <dsp:nvSpPr>
        <dsp:cNvPr id="0" name=""/>
        <dsp:cNvSpPr/>
      </dsp:nvSpPr>
      <dsp:spPr>
        <a:xfrm>
          <a:off x="3673306" y="1435758"/>
          <a:ext cx="458358" cy="726863"/>
        </a:xfrm>
        <a:custGeom>
          <a:avLst/>
          <a:gdLst/>
          <a:ahLst/>
          <a:cxnLst/>
          <a:rect l="0" t="0" r="0" b="0"/>
          <a:pathLst>
            <a:path>
              <a:moveTo>
                <a:pt x="0" y="0"/>
              </a:moveTo>
              <a:lnTo>
                <a:pt x="0" y="726863"/>
              </a:lnTo>
              <a:lnTo>
                <a:pt x="458358" y="726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0EA8E-4BE1-45FE-B255-26A59986A581}">
      <dsp:nvSpPr>
        <dsp:cNvPr id="0" name=""/>
        <dsp:cNvSpPr/>
      </dsp:nvSpPr>
      <dsp:spPr>
        <a:xfrm>
          <a:off x="4131665" y="1758287"/>
          <a:ext cx="1593256" cy="8086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pt-BR" sz="1400" kern="1200" dirty="0">
              <a:latin typeface="Tahoma" panose="020B0604030504040204" pitchFamily="34" charset="0"/>
              <a:ea typeface="Tahoma" panose="020B0604030504040204" pitchFamily="34" charset="0"/>
              <a:cs typeface="Tahoma" panose="020B0604030504040204" pitchFamily="34" charset="0"/>
            </a:rPr>
            <a:t>Parciais</a:t>
          </a:r>
        </a:p>
        <a:p>
          <a:pPr marL="57150" lvl="1" indent="-57150" algn="l" defTabSz="488950">
            <a:lnSpc>
              <a:spcPct val="90000"/>
            </a:lnSpc>
            <a:spcBef>
              <a:spcPct val="0"/>
            </a:spcBef>
            <a:spcAft>
              <a:spcPct val="15000"/>
            </a:spcAft>
            <a:buChar char="•"/>
          </a:pPr>
          <a:r>
            <a:rPr lang="pt-BR" sz="1100" kern="1200" dirty="0">
              <a:latin typeface="Tahoma" panose="020B0604030504040204" pitchFamily="34" charset="0"/>
              <a:ea typeface="Tahoma" panose="020B0604030504040204" pitchFamily="34" charset="0"/>
              <a:cs typeface="Tahoma" panose="020B0604030504040204" pitchFamily="34" charset="0"/>
            </a:rPr>
            <a:t>Enviadas quando há 3 ou mais liberações de recursos</a:t>
          </a:r>
        </a:p>
      </dsp:txBody>
      <dsp:txXfrm>
        <a:off x="4155350" y="1781972"/>
        <a:ext cx="1545886" cy="761299"/>
      </dsp:txXfrm>
    </dsp:sp>
    <dsp:sp modelId="{8BD65660-A447-4C00-81D9-DDFA75FA4F47}">
      <dsp:nvSpPr>
        <dsp:cNvPr id="0" name=""/>
        <dsp:cNvSpPr/>
      </dsp:nvSpPr>
      <dsp:spPr>
        <a:xfrm>
          <a:off x="3673306" y="1435758"/>
          <a:ext cx="458358" cy="2020662"/>
        </a:xfrm>
        <a:custGeom>
          <a:avLst/>
          <a:gdLst/>
          <a:ahLst/>
          <a:cxnLst/>
          <a:rect l="0" t="0" r="0" b="0"/>
          <a:pathLst>
            <a:path>
              <a:moveTo>
                <a:pt x="0" y="0"/>
              </a:moveTo>
              <a:lnTo>
                <a:pt x="0" y="2020662"/>
              </a:lnTo>
              <a:lnTo>
                <a:pt x="458358" y="2020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D5148-5D8F-4A29-B77D-F63CEA318E27}">
      <dsp:nvSpPr>
        <dsp:cNvPr id="0" name=""/>
        <dsp:cNvSpPr/>
      </dsp:nvSpPr>
      <dsp:spPr>
        <a:xfrm>
          <a:off x="4131665" y="2936050"/>
          <a:ext cx="1533705" cy="10407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pt-BR" sz="1400" kern="1200" dirty="0">
              <a:latin typeface="Tahoma" panose="020B0604030504040204" pitchFamily="34" charset="0"/>
              <a:ea typeface="Tahoma" panose="020B0604030504040204" pitchFamily="34" charset="0"/>
              <a:cs typeface="Tahoma" panose="020B0604030504040204" pitchFamily="34" charset="0"/>
            </a:rPr>
            <a:t>Final</a:t>
          </a:r>
        </a:p>
        <a:p>
          <a:pPr marL="57150" lvl="1" indent="-57150" algn="l" defTabSz="488950">
            <a:lnSpc>
              <a:spcPct val="90000"/>
            </a:lnSpc>
            <a:spcBef>
              <a:spcPct val="0"/>
            </a:spcBef>
            <a:spcAft>
              <a:spcPct val="15000"/>
            </a:spcAft>
            <a:buChar char="•"/>
          </a:pPr>
          <a:r>
            <a:rPr lang="pt-BR" sz="1100" kern="1200" dirty="0">
              <a:latin typeface="Tahoma" panose="020B0604030504040204" pitchFamily="34" charset="0"/>
              <a:ea typeface="Tahoma" panose="020B0604030504040204" pitchFamily="34" charset="0"/>
              <a:cs typeface="Tahoma" panose="020B0604030504040204" pitchFamily="34" charset="0"/>
            </a:rPr>
            <a:t>Enviada em até 60 dias corridos após o término da vigência do projeto </a:t>
          </a:r>
        </a:p>
      </dsp:txBody>
      <dsp:txXfrm>
        <a:off x="4162147" y="2966532"/>
        <a:ext cx="1472741" cy="979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EC43-A7E1-4DAA-BC0F-5E2162605F10}">
      <dsp:nvSpPr>
        <dsp:cNvPr id="0" name=""/>
        <dsp:cNvSpPr/>
      </dsp:nvSpPr>
      <dsp:spPr>
        <a:xfrm>
          <a:off x="2139"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Importação</a:t>
          </a:r>
        </a:p>
      </dsp:txBody>
      <dsp:txXfrm>
        <a:off x="2139" y="281720"/>
        <a:ext cx="2086269" cy="259200"/>
      </dsp:txXfrm>
    </dsp:sp>
    <dsp:sp modelId="{DBD5287D-857C-4696-8EC5-40388D5B49EE}">
      <dsp:nvSpPr>
        <dsp:cNvPr id="0" name=""/>
        <dsp:cNvSpPr/>
      </dsp:nvSpPr>
      <dsp:spPr>
        <a:xfrm>
          <a:off x="2139"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150000"/>
            </a:lnSpc>
            <a:spcBef>
              <a:spcPct val="0"/>
            </a:spcBef>
            <a:spcAft>
              <a:spcPct val="15000"/>
            </a:spcAft>
            <a:buChar char="•"/>
          </a:pPr>
          <a:r>
            <a:rPr lang="pt-BR" sz="10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a:latin typeface="Tahoma" panose="020B0604030504040204" pitchFamily="34" charset="0"/>
              <a:ea typeface="Tahoma" panose="020B0604030504040204" pitchFamily="34" charset="0"/>
              <a:cs typeface="Tahoma" panose="020B0604030504040204" pitchFamily="34" charset="0"/>
            </a:rPr>
            <a:t>Realizada pelo convenente ou executores ou </a:t>
          </a:r>
          <a:r>
            <a:rPr lang="pt-BR" sz="900" kern="1200" dirty="0" err="1">
              <a:latin typeface="Tahoma" panose="020B0604030504040204" pitchFamily="34" charset="0"/>
              <a:ea typeface="Tahoma" panose="020B0604030504040204" pitchFamily="34" charset="0"/>
              <a:cs typeface="Tahoma" panose="020B0604030504040204" pitchFamily="34" charset="0"/>
            </a:rPr>
            <a:t>co-executores</a:t>
          </a:r>
          <a:r>
            <a:rPr lang="pt-BR" sz="900" kern="1200" dirty="0">
              <a:latin typeface="Tahoma" panose="020B0604030504040204" pitchFamily="34" charset="0"/>
              <a:ea typeface="Tahoma" panose="020B0604030504040204" pitchFamily="34" charset="0"/>
              <a:cs typeface="Tahoma" panose="020B0604030504040204" pitchFamily="34" charset="0"/>
            </a:rPr>
            <a:t>;</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Pagamento realizado por meio da conta bancária do convênio;</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Legislação: 8.666/93 e as que disciplinam o convênio;</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Comprovação da Despesa: </a:t>
          </a:r>
          <a:r>
            <a:rPr lang="pt-BR" sz="900" kern="1200" dirty="0" err="1">
              <a:latin typeface="Tahoma" panose="020B0604030504040204" pitchFamily="34" charset="0"/>
              <a:ea typeface="Tahoma" panose="020B0604030504040204" pitchFamily="34" charset="0"/>
              <a:cs typeface="Tahoma" panose="020B0604030504040204" pitchFamily="34" charset="0"/>
            </a:rPr>
            <a:t>Commercial</a:t>
          </a:r>
          <a:r>
            <a:rPr lang="pt-BR" sz="9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err="1">
              <a:latin typeface="Tahoma" panose="020B0604030504040204" pitchFamily="34" charset="0"/>
              <a:ea typeface="Tahoma" panose="020B0604030504040204" pitchFamily="34" charset="0"/>
              <a:cs typeface="Tahoma" panose="020B0604030504040204" pitchFamily="34" charset="0"/>
            </a:rPr>
            <a:t>Invoice</a:t>
          </a:r>
          <a:r>
            <a:rPr lang="pt-BR" sz="900" kern="1200" dirty="0">
              <a:latin typeface="Tahoma" panose="020B0604030504040204" pitchFamily="34" charset="0"/>
              <a:ea typeface="Tahoma" panose="020B0604030504040204" pitchFamily="34" charset="0"/>
              <a:cs typeface="Tahoma" panose="020B0604030504040204" pitchFamily="34" charset="0"/>
            </a:rPr>
            <a:t> e Contrato de Câmbio.</a:t>
          </a:r>
        </a:p>
      </dsp:txBody>
      <dsp:txXfrm>
        <a:off x="2139" y="540920"/>
        <a:ext cx="2086269" cy="3501933"/>
      </dsp:txXfrm>
    </dsp:sp>
    <dsp:sp modelId="{878FF197-1AB9-4809-9DDA-AE21EA1D0864}">
      <dsp:nvSpPr>
        <dsp:cNvPr id="0" name=""/>
        <dsp:cNvSpPr/>
      </dsp:nvSpPr>
      <dsp:spPr>
        <a:xfrm>
          <a:off x="2380486"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Equipe Executora</a:t>
          </a:r>
        </a:p>
      </dsp:txBody>
      <dsp:txXfrm>
        <a:off x="2380486" y="281720"/>
        <a:ext cx="2086269" cy="259200"/>
      </dsp:txXfrm>
    </dsp:sp>
    <dsp:sp modelId="{F7884E8C-CA8D-4738-98BF-C8FD84062BAA}">
      <dsp:nvSpPr>
        <dsp:cNvPr id="0" name=""/>
        <dsp:cNvSpPr/>
      </dsp:nvSpPr>
      <dsp:spPr>
        <a:xfrm>
          <a:off x="2380486"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Manter atualizada;</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Alterações: </a:t>
          </a:r>
          <a:r>
            <a:rPr lang="pt-BR" sz="900" b="1" kern="1200" dirty="0">
              <a:latin typeface="Tahoma" panose="020B0604030504040204" pitchFamily="34" charset="0"/>
              <a:ea typeface="Tahoma" panose="020B0604030504040204" pitchFamily="34" charset="0"/>
              <a:cs typeface="Tahoma" panose="020B0604030504040204" pitchFamily="34" charset="0"/>
            </a:rPr>
            <a:t>Portal do Cliente</a:t>
          </a:r>
          <a:r>
            <a:rPr lang="pt-BR" sz="900" b="0" kern="1200" dirty="0">
              <a:latin typeface="Tahoma" panose="020B0604030504040204" pitchFamily="34" charset="0"/>
              <a:ea typeface="Tahoma" panose="020B0604030504040204" pitchFamily="34" charset="0"/>
              <a:cs typeface="Tahoma" panose="020B0604030504040204" pitchFamily="34" charset="0"/>
            </a:rPr>
            <a:t>;</a:t>
          </a:r>
        </a:p>
        <a:p>
          <a:pPr marL="57150" lvl="1" indent="-57150" algn="just" defTabSz="400050">
            <a:lnSpc>
              <a:spcPct val="150000"/>
            </a:lnSpc>
            <a:spcBef>
              <a:spcPct val="0"/>
            </a:spcBef>
            <a:spcAft>
              <a:spcPct val="15000"/>
            </a:spcAft>
            <a:buChar char="•"/>
          </a:pPr>
          <a:r>
            <a:rPr lang="pt-BR" sz="900" b="0" kern="1200" dirty="0">
              <a:latin typeface="Tahoma" panose="020B0604030504040204" pitchFamily="34" charset="0"/>
              <a:ea typeface="Tahoma" panose="020B0604030504040204" pitchFamily="34" charset="0"/>
              <a:cs typeface="Tahoma" panose="020B0604030504040204" pitchFamily="34" charset="0"/>
            </a:rPr>
            <a:t> Vencimentos, Obrigações Patronais, Diárias e Passagens: somente para membros da Equipe Executora (FINEP ou Contrapartida);</a:t>
          </a:r>
        </a:p>
        <a:p>
          <a:pPr marL="57150" lvl="1" indent="-57150" algn="just" defTabSz="400050">
            <a:lnSpc>
              <a:spcPct val="150000"/>
            </a:lnSpc>
            <a:spcBef>
              <a:spcPct val="0"/>
            </a:spcBef>
            <a:spcAft>
              <a:spcPct val="15000"/>
            </a:spcAft>
            <a:buChar char="•"/>
          </a:pPr>
          <a:r>
            <a:rPr lang="pt-BR" altLang="pt-BR" sz="900" kern="1200" dirty="0">
              <a:solidFill>
                <a:schemeClr val="tx1"/>
              </a:solidFill>
              <a:latin typeface="Tahoma" panose="020B0604030504040204" pitchFamily="34" charset="0"/>
              <a:ea typeface="Tahoma" panose="020B0604030504040204" pitchFamily="34" charset="0"/>
              <a:cs typeface="Tahoma" panose="020B0604030504040204" pitchFamily="34" charset="0"/>
            </a:rPr>
            <a:t> Vedada a contratação de empresa cujo quadro societário possua pessoa integrante da equipe executora do convênio;</a:t>
          </a:r>
          <a:endParaRPr lang="pt-BR"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just" defTabSz="400050">
            <a:lnSpc>
              <a:spcPct val="150000"/>
            </a:lnSpc>
            <a:spcBef>
              <a:spcPct val="0"/>
            </a:spcBef>
            <a:spcAft>
              <a:spcPct val="15000"/>
            </a:spcAft>
            <a:buChar char="•"/>
          </a:pPr>
          <a:r>
            <a:rPr lang="pt-BR" sz="900" kern="1200" dirty="0">
              <a:solidFill>
                <a:schemeClr val="tx1"/>
              </a:solidFill>
              <a:latin typeface="Tahoma" panose="020B0604030504040204" pitchFamily="34" charset="0"/>
              <a:ea typeface="Tahoma" panose="020B0604030504040204" pitchFamily="34" charset="0"/>
              <a:cs typeface="Tahoma" panose="020B0604030504040204" pitchFamily="34" charset="0"/>
            </a:rPr>
            <a:t> Permitido pagamento de Diárias e Passagens para colaboradores eventuais, participantes de atividades previstas no contexto das metas físicas do plano de trabalho aprovado (OSTPF).</a:t>
          </a:r>
          <a:endParaRPr lang="pt-BR" sz="900" b="0" kern="1200" dirty="0">
            <a:latin typeface="Tahoma" panose="020B0604030504040204" pitchFamily="34" charset="0"/>
            <a:ea typeface="Tahoma" panose="020B0604030504040204" pitchFamily="34" charset="0"/>
            <a:cs typeface="Tahoma" panose="020B0604030504040204" pitchFamily="34" charset="0"/>
          </a:endParaRPr>
        </a:p>
      </dsp:txBody>
      <dsp:txXfrm>
        <a:off x="2380486" y="540920"/>
        <a:ext cx="2086269" cy="3501933"/>
      </dsp:txXfrm>
    </dsp:sp>
    <dsp:sp modelId="{BCA4D2A1-C18E-4A4F-BB53-715FAC04BD52}">
      <dsp:nvSpPr>
        <dsp:cNvPr id="0" name=""/>
        <dsp:cNvSpPr/>
      </dsp:nvSpPr>
      <dsp:spPr>
        <a:xfrm>
          <a:off x="4758833"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DOACI</a:t>
          </a:r>
        </a:p>
      </dsp:txBody>
      <dsp:txXfrm>
        <a:off x="4758833" y="281720"/>
        <a:ext cx="2086269" cy="259200"/>
      </dsp:txXfrm>
    </dsp:sp>
    <dsp:sp modelId="{23A8CE69-F150-4EE6-BAEF-61ED8D61AC4A}">
      <dsp:nvSpPr>
        <dsp:cNvPr id="0" name=""/>
        <dsp:cNvSpPr/>
      </dsp:nvSpPr>
      <dsp:spPr>
        <a:xfrm>
          <a:off x="4758833"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150000"/>
            </a:lnSpc>
            <a:spcBef>
              <a:spcPct val="0"/>
            </a:spcBef>
            <a:spcAft>
              <a:spcPct val="15000"/>
            </a:spcAft>
            <a:buChar char="•"/>
          </a:pPr>
          <a:r>
            <a:rPr lang="pt-BR" sz="10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a:latin typeface="Tahoma" panose="020B0604030504040204" pitchFamily="34" charset="0"/>
              <a:ea typeface="Tahoma" panose="020B0604030504040204" pitchFamily="34" charset="0"/>
              <a:cs typeface="Tahoma" panose="020B0604030504040204" pitchFamily="34" charset="0"/>
            </a:rPr>
            <a:t>Despesas Operacionais e Administrativas de Caráter Indivisível (Lei 10.973/04);</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Recurso deverá ser transferido conforme cronograma de desembolso da conta do convênio para a conta do convenente (extrato e Relação de Itens – Conciliação Bancária);</a:t>
          </a:r>
        </a:p>
      </dsp:txBody>
      <dsp:txXfrm>
        <a:off x="4758833" y="540920"/>
        <a:ext cx="2086269" cy="3501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7923D-FBDC-4DB8-9ECC-168274282AA4}">
      <dsp:nvSpPr>
        <dsp:cNvPr id="0" name=""/>
        <dsp:cNvSpPr/>
      </dsp:nvSpPr>
      <dsp:spPr>
        <a:xfrm>
          <a:off x="25" y="163591"/>
          <a:ext cx="2455553" cy="5666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ENTIDADES PRIVADAS SEM FINS LUCRATIVOS</a:t>
          </a:r>
        </a:p>
      </dsp:txBody>
      <dsp:txXfrm>
        <a:off x="25" y="163591"/>
        <a:ext cx="2455553" cy="566609"/>
      </dsp:txXfrm>
    </dsp:sp>
    <dsp:sp modelId="{87DA01AF-C29C-4D15-89E8-025A2A91C9BC}">
      <dsp:nvSpPr>
        <dsp:cNvPr id="0" name=""/>
        <dsp:cNvSpPr/>
      </dsp:nvSpPr>
      <dsp:spPr>
        <a:xfrm>
          <a:off x="25" y="673178"/>
          <a:ext cx="245555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Cotação de Preços com no mínimo três propostas válidas;</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Justificativa para a desnecessidade da cotação;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Justificativa da escolha do fornecedor e do preço;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Comprovação de recebimento do bem/serviço;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Documentos fiscais;</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Pareceres Técnico e/ou Jurídico.</a:t>
          </a:r>
        </a:p>
      </dsp:txBody>
      <dsp:txXfrm>
        <a:off x="25" y="673178"/>
        <a:ext cx="2455553" cy="2635200"/>
      </dsp:txXfrm>
    </dsp:sp>
    <dsp:sp modelId="{933942AF-0B8F-43B3-8FD0-E227C5F0D861}">
      <dsp:nvSpPr>
        <dsp:cNvPr id="0" name=""/>
        <dsp:cNvSpPr/>
      </dsp:nvSpPr>
      <dsp:spPr>
        <a:xfrm>
          <a:off x="2799356" y="163591"/>
          <a:ext cx="2455553" cy="5666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ÓRGÃOS E ENTIDADES DA ADMINISTRAÇÃO PÚBLICA </a:t>
          </a:r>
        </a:p>
      </dsp:txBody>
      <dsp:txXfrm>
        <a:off x="2799356" y="163591"/>
        <a:ext cx="2455553" cy="566609"/>
      </dsp:txXfrm>
    </dsp:sp>
    <dsp:sp modelId="{7E9A42A8-3CAD-4EA2-ACAE-FEBAFF53ED44}">
      <dsp:nvSpPr>
        <dsp:cNvPr id="0" name=""/>
        <dsp:cNvSpPr/>
      </dsp:nvSpPr>
      <dsp:spPr>
        <a:xfrm>
          <a:off x="2799356" y="673178"/>
          <a:ext cx="245555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Licitação com base nas Leis 8.666/93 (Licitações) e 10.520/02 (Pregão) (art. 36).</a:t>
          </a:r>
        </a:p>
      </dsp:txBody>
      <dsp:txXfrm>
        <a:off x="2799356" y="673178"/>
        <a:ext cx="2455553" cy="263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0"/>
          <a:ext cx="85361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0"/>
          <a:ext cx="1707238" cy="380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200000"/>
            </a:lnSpc>
            <a:spcBef>
              <a:spcPct val="0"/>
            </a:spcBef>
            <a:spcAft>
              <a:spcPct val="35000"/>
            </a:spcAft>
            <a:buNone/>
          </a:pPr>
          <a:r>
            <a:rPr lang="pt-BR" sz="1600" b="1" kern="1200" dirty="0"/>
            <a:t>Formulários de Acompanhamento Financeiro</a:t>
          </a:r>
        </a:p>
      </dsp:txBody>
      <dsp:txXfrm>
        <a:off x="0" y="0"/>
        <a:ext cx="1707238" cy="3804472"/>
      </dsp:txXfrm>
    </dsp:sp>
    <dsp:sp modelId="{6D79E4AA-5B16-4C10-AA82-B0B422C19792}">
      <dsp:nvSpPr>
        <dsp:cNvPr id="0" name=""/>
        <dsp:cNvSpPr/>
      </dsp:nvSpPr>
      <dsp:spPr>
        <a:xfrm>
          <a:off x="1835281" y="22500"/>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Demonstrativo de Receitas e Despesas (Anexo 2) </a:t>
          </a:r>
        </a:p>
      </dsp:txBody>
      <dsp:txXfrm>
        <a:off x="1835281" y="22500"/>
        <a:ext cx="6700909" cy="450016"/>
      </dsp:txXfrm>
    </dsp:sp>
    <dsp:sp modelId="{8E8F5582-263A-4B12-83F2-54FD9FF72C5E}">
      <dsp:nvSpPr>
        <dsp:cNvPr id="0" name=""/>
        <dsp:cNvSpPr/>
      </dsp:nvSpPr>
      <dsp:spPr>
        <a:xfrm>
          <a:off x="1707238" y="472517"/>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17ED-9768-4676-907F-012EECAC56E2}">
      <dsp:nvSpPr>
        <dsp:cNvPr id="0" name=""/>
        <dsp:cNvSpPr/>
      </dsp:nvSpPr>
      <dsp:spPr>
        <a:xfrm>
          <a:off x="1835281" y="495017"/>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Conciliação Bancária (Anexo 3)</a:t>
          </a:r>
        </a:p>
      </dsp:txBody>
      <dsp:txXfrm>
        <a:off x="1835281" y="495017"/>
        <a:ext cx="6700909" cy="450016"/>
      </dsp:txXfrm>
    </dsp:sp>
    <dsp:sp modelId="{FFBE8B97-B448-4EB4-A7C8-F5EFF29B9BD4}">
      <dsp:nvSpPr>
        <dsp:cNvPr id="0" name=""/>
        <dsp:cNvSpPr/>
      </dsp:nvSpPr>
      <dsp:spPr>
        <a:xfrm>
          <a:off x="1707238" y="945034"/>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1835281" y="967535"/>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Relações de Pagamentos (Anexo 4)</a:t>
          </a:r>
        </a:p>
      </dsp:txBody>
      <dsp:txXfrm>
        <a:off x="1835281" y="967535"/>
        <a:ext cx="6700909" cy="450016"/>
      </dsp:txXfrm>
    </dsp:sp>
    <dsp:sp modelId="{4293EEE1-E220-4844-A2C9-C2E8735844DC}">
      <dsp:nvSpPr>
        <dsp:cNvPr id="0" name=""/>
        <dsp:cNvSpPr/>
      </dsp:nvSpPr>
      <dsp:spPr>
        <a:xfrm>
          <a:off x="1707238" y="1417551"/>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EC095-EEDD-4628-87B8-55AAAF51D3D5}">
      <dsp:nvSpPr>
        <dsp:cNvPr id="0" name=""/>
        <dsp:cNvSpPr/>
      </dsp:nvSpPr>
      <dsp:spPr>
        <a:xfrm>
          <a:off x="1835281" y="1440052"/>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Relação de Bens (Anexo 5)</a:t>
          </a:r>
        </a:p>
      </dsp:txBody>
      <dsp:txXfrm>
        <a:off x="1835281" y="1440052"/>
        <a:ext cx="6700909" cy="450016"/>
      </dsp:txXfrm>
    </dsp:sp>
    <dsp:sp modelId="{76B7F551-AF20-4C0A-8D05-ABCAEFCE8437}">
      <dsp:nvSpPr>
        <dsp:cNvPr id="0" name=""/>
        <dsp:cNvSpPr/>
      </dsp:nvSpPr>
      <dsp:spPr>
        <a:xfrm>
          <a:off x="1707238" y="1890068"/>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1EB37-228E-4F0E-ACB7-E0DCE7D09184}">
      <dsp:nvSpPr>
        <dsp:cNvPr id="0" name=""/>
        <dsp:cNvSpPr/>
      </dsp:nvSpPr>
      <dsp:spPr>
        <a:xfrm>
          <a:off x="1835281" y="1912569"/>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Mapa de Cotação / Licitação (Anexo III)</a:t>
          </a:r>
        </a:p>
      </dsp:txBody>
      <dsp:txXfrm>
        <a:off x="1835281" y="1912569"/>
        <a:ext cx="6700909" cy="450016"/>
      </dsp:txXfrm>
    </dsp:sp>
    <dsp:sp modelId="{39A62B2E-37DC-4207-AC95-C5C2AF2D3672}">
      <dsp:nvSpPr>
        <dsp:cNvPr id="0" name=""/>
        <dsp:cNvSpPr/>
      </dsp:nvSpPr>
      <dsp:spPr>
        <a:xfrm>
          <a:off x="1707238" y="2362585"/>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67E6B-1FD2-419D-82D3-2952C285D6B7}">
      <dsp:nvSpPr>
        <dsp:cNvPr id="0" name=""/>
        <dsp:cNvSpPr/>
      </dsp:nvSpPr>
      <dsp:spPr>
        <a:xfrm>
          <a:off x="1835281" y="2385086"/>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Mapa  de Dispensa / Inexigibilidade (Anexo IV)</a:t>
          </a:r>
        </a:p>
      </dsp:txBody>
      <dsp:txXfrm>
        <a:off x="1835281" y="2385086"/>
        <a:ext cx="6700909" cy="450016"/>
      </dsp:txXfrm>
    </dsp:sp>
    <dsp:sp modelId="{F669C98A-A1C9-48EC-8635-E214B8DCF802}">
      <dsp:nvSpPr>
        <dsp:cNvPr id="0" name=""/>
        <dsp:cNvSpPr/>
      </dsp:nvSpPr>
      <dsp:spPr>
        <a:xfrm>
          <a:off x="1707238" y="2835102"/>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DC729-1E66-40CD-A624-1CAD744E7DF0}">
      <dsp:nvSpPr>
        <dsp:cNvPr id="0" name=""/>
        <dsp:cNvSpPr/>
      </dsp:nvSpPr>
      <dsp:spPr>
        <a:xfrm>
          <a:off x="1835281" y="2857603"/>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Extratos bancários da conta corrente e da aplicação financeira</a:t>
          </a:r>
        </a:p>
      </dsp:txBody>
      <dsp:txXfrm>
        <a:off x="1835281" y="2857603"/>
        <a:ext cx="6700909" cy="450016"/>
      </dsp:txXfrm>
    </dsp:sp>
    <dsp:sp modelId="{4A322520-14AA-4A49-A0BE-60C259A6A42B}">
      <dsp:nvSpPr>
        <dsp:cNvPr id="0" name=""/>
        <dsp:cNvSpPr/>
      </dsp:nvSpPr>
      <dsp:spPr>
        <a:xfrm>
          <a:off x="1707238" y="3307619"/>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3CCD2-15F8-4F5B-8F8F-00CB54063F36}">
      <dsp:nvSpPr>
        <dsp:cNvPr id="0" name=""/>
        <dsp:cNvSpPr/>
      </dsp:nvSpPr>
      <dsp:spPr>
        <a:xfrm>
          <a:off x="1835281" y="3330120"/>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Notas fiscais e documentos de procedimento de cotação/licitação (facultativo ou sob demanda)</a:t>
          </a:r>
        </a:p>
      </dsp:txBody>
      <dsp:txXfrm>
        <a:off x="1835281" y="3330120"/>
        <a:ext cx="6700909" cy="450016"/>
      </dsp:txXfrm>
    </dsp:sp>
    <dsp:sp modelId="{EFF6F3B7-224C-43B3-B238-61921CD6DA29}">
      <dsp:nvSpPr>
        <dsp:cNvPr id="0" name=""/>
        <dsp:cNvSpPr/>
      </dsp:nvSpPr>
      <dsp:spPr>
        <a:xfrm>
          <a:off x="1707238" y="3780136"/>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17883"/>
          <a:ext cx="72546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1248"/>
          <a:ext cx="2108124" cy="255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200000"/>
            </a:lnSpc>
            <a:spcBef>
              <a:spcPct val="0"/>
            </a:spcBef>
            <a:spcAft>
              <a:spcPct val="35000"/>
            </a:spcAft>
            <a:buNone/>
          </a:pPr>
          <a:r>
            <a:rPr lang="pt-BR" sz="1800" b="1" kern="1200" dirty="0"/>
            <a:t>Formulários de Acompanhamento Financeiro</a:t>
          </a:r>
        </a:p>
      </dsp:txBody>
      <dsp:txXfrm>
        <a:off x="0" y="1248"/>
        <a:ext cx="2108124" cy="2559189"/>
      </dsp:txXfrm>
    </dsp:sp>
    <dsp:sp modelId="{6D79E4AA-5B16-4C10-AA82-B0B422C19792}">
      <dsp:nvSpPr>
        <dsp:cNvPr id="0" name=""/>
        <dsp:cNvSpPr/>
      </dsp:nvSpPr>
      <dsp:spPr>
        <a:xfrm>
          <a:off x="2204510" y="25342"/>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Demonstrativo de Receitas e Despesas (Anexo 2) </a:t>
          </a:r>
        </a:p>
      </dsp:txBody>
      <dsp:txXfrm>
        <a:off x="2204510" y="25342"/>
        <a:ext cx="5044221" cy="481874"/>
      </dsp:txXfrm>
    </dsp:sp>
    <dsp:sp modelId="{8E8F5582-263A-4B12-83F2-54FD9FF72C5E}">
      <dsp:nvSpPr>
        <dsp:cNvPr id="0" name=""/>
        <dsp:cNvSpPr/>
      </dsp:nvSpPr>
      <dsp:spPr>
        <a:xfrm>
          <a:off x="2108124" y="507217"/>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17ED-9768-4676-907F-012EECAC56E2}">
      <dsp:nvSpPr>
        <dsp:cNvPr id="0" name=""/>
        <dsp:cNvSpPr/>
      </dsp:nvSpPr>
      <dsp:spPr>
        <a:xfrm>
          <a:off x="2204510" y="531311"/>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Conciliação Bancária (Anexo 3)</a:t>
          </a:r>
        </a:p>
      </dsp:txBody>
      <dsp:txXfrm>
        <a:off x="2204510" y="531311"/>
        <a:ext cx="5044221" cy="481874"/>
      </dsp:txXfrm>
    </dsp:sp>
    <dsp:sp modelId="{FFBE8B97-B448-4EB4-A7C8-F5EFF29B9BD4}">
      <dsp:nvSpPr>
        <dsp:cNvPr id="0" name=""/>
        <dsp:cNvSpPr/>
      </dsp:nvSpPr>
      <dsp:spPr>
        <a:xfrm>
          <a:off x="2108124" y="1013186"/>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2204510" y="1037280"/>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Relações de Pagamentos (Anexo 4)</a:t>
          </a:r>
        </a:p>
      </dsp:txBody>
      <dsp:txXfrm>
        <a:off x="2204510" y="1037280"/>
        <a:ext cx="5044221" cy="481874"/>
      </dsp:txXfrm>
    </dsp:sp>
    <dsp:sp modelId="{4293EEE1-E220-4844-A2C9-C2E8735844DC}">
      <dsp:nvSpPr>
        <dsp:cNvPr id="0" name=""/>
        <dsp:cNvSpPr/>
      </dsp:nvSpPr>
      <dsp:spPr>
        <a:xfrm>
          <a:off x="2108124" y="1519154"/>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EC095-EEDD-4628-87B8-55AAAF51D3D5}">
      <dsp:nvSpPr>
        <dsp:cNvPr id="0" name=""/>
        <dsp:cNvSpPr/>
      </dsp:nvSpPr>
      <dsp:spPr>
        <a:xfrm>
          <a:off x="2204510" y="1543248"/>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Relação de Bens (Anexo 5)</a:t>
          </a:r>
        </a:p>
      </dsp:txBody>
      <dsp:txXfrm>
        <a:off x="2204510" y="1543248"/>
        <a:ext cx="5044221" cy="481874"/>
      </dsp:txXfrm>
    </dsp:sp>
    <dsp:sp modelId="{76B7F551-AF20-4C0A-8D05-ABCAEFCE8437}">
      <dsp:nvSpPr>
        <dsp:cNvPr id="0" name=""/>
        <dsp:cNvSpPr/>
      </dsp:nvSpPr>
      <dsp:spPr>
        <a:xfrm>
          <a:off x="2108124" y="2025123"/>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DC729-1E66-40CD-A624-1CAD744E7DF0}">
      <dsp:nvSpPr>
        <dsp:cNvPr id="0" name=""/>
        <dsp:cNvSpPr/>
      </dsp:nvSpPr>
      <dsp:spPr>
        <a:xfrm>
          <a:off x="2204510" y="2049217"/>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Extratos bancários da conta corrente e da aplicação financeira</a:t>
          </a:r>
        </a:p>
      </dsp:txBody>
      <dsp:txXfrm>
        <a:off x="2204510" y="2049217"/>
        <a:ext cx="5044221" cy="481874"/>
      </dsp:txXfrm>
    </dsp:sp>
    <dsp:sp modelId="{4A322520-14AA-4A49-A0BE-60C259A6A42B}">
      <dsp:nvSpPr>
        <dsp:cNvPr id="0" name=""/>
        <dsp:cNvSpPr/>
      </dsp:nvSpPr>
      <dsp:spPr>
        <a:xfrm>
          <a:off x="2108124" y="2531092"/>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936"/>
          <a:ext cx="6567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936"/>
          <a:ext cx="1908455" cy="192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200000"/>
            </a:lnSpc>
            <a:spcBef>
              <a:spcPct val="0"/>
            </a:spcBef>
            <a:spcAft>
              <a:spcPct val="35000"/>
            </a:spcAft>
            <a:buNone/>
          </a:pPr>
          <a:r>
            <a:rPr lang="pt-BR" sz="1800" b="1" kern="1200" dirty="0"/>
            <a:t>Formulários de Acompanhamento Financeiro</a:t>
          </a:r>
        </a:p>
      </dsp:txBody>
      <dsp:txXfrm>
        <a:off x="0" y="936"/>
        <a:ext cx="1908455" cy="1920010"/>
      </dsp:txXfrm>
    </dsp:sp>
    <dsp:sp modelId="{6D79E4AA-5B16-4C10-AA82-B0B422C19792}">
      <dsp:nvSpPr>
        <dsp:cNvPr id="0" name=""/>
        <dsp:cNvSpPr/>
      </dsp:nvSpPr>
      <dsp:spPr>
        <a:xfrm>
          <a:off x="1995713" y="45518"/>
          <a:ext cx="4566463" cy="89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dirty="0"/>
            <a:t>Demonstrativo de Receitas e Despesas (Anexo 2.A) </a:t>
          </a:r>
        </a:p>
      </dsp:txBody>
      <dsp:txXfrm>
        <a:off x="1995713" y="45518"/>
        <a:ext cx="4566463" cy="891630"/>
      </dsp:txXfrm>
    </dsp:sp>
    <dsp:sp modelId="{8E8F5582-263A-4B12-83F2-54FD9FF72C5E}">
      <dsp:nvSpPr>
        <dsp:cNvPr id="0" name=""/>
        <dsp:cNvSpPr/>
      </dsp:nvSpPr>
      <dsp:spPr>
        <a:xfrm>
          <a:off x="1908455" y="937149"/>
          <a:ext cx="46537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1995713" y="981730"/>
          <a:ext cx="4566463" cy="89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dirty="0"/>
            <a:t>Relações de Pagamentos (Anexo 4.A)</a:t>
          </a:r>
        </a:p>
      </dsp:txBody>
      <dsp:txXfrm>
        <a:off x="1995713" y="981730"/>
        <a:ext cx="4566463" cy="891630"/>
      </dsp:txXfrm>
    </dsp:sp>
    <dsp:sp modelId="{4293EEE1-E220-4844-A2C9-C2E8735844DC}">
      <dsp:nvSpPr>
        <dsp:cNvPr id="0" name=""/>
        <dsp:cNvSpPr/>
      </dsp:nvSpPr>
      <dsp:spPr>
        <a:xfrm>
          <a:off x="1908455" y="1873361"/>
          <a:ext cx="46537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4A44BC1-3969-49A1-BD8A-66ACA3B7B69E}" type="slidenum">
              <a:rPr lang="pt-BR" smtClean="0"/>
              <a:t>1</a:t>
            </a:fld>
            <a:endParaRPr lang="pt-BR"/>
          </a:p>
        </p:txBody>
      </p:sp>
    </p:spTree>
    <p:extLst>
      <p:ext uri="{BB962C8B-B14F-4D97-AF65-F5344CB8AC3E}">
        <p14:creationId xmlns:p14="http://schemas.microsoft.com/office/powerpoint/2010/main" val="293225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85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dirty="0"/>
              <a:t>O objetivo desse slide é esclarecer rapidamente como funciona o fluxo, para não nos limitarmos ao ‘encerramento’.</a:t>
            </a:r>
            <a:endParaRPr dirty="0"/>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dirty="0"/>
          </a:p>
        </p:txBody>
      </p:sp>
    </p:spTree>
    <p:extLst>
      <p:ext uri="{BB962C8B-B14F-4D97-AF65-F5344CB8AC3E}">
        <p14:creationId xmlns:p14="http://schemas.microsoft.com/office/powerpoint/2010/main" val="118345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Dúvidas:</a:t>
            </a:r>
            <a:endParaRPr lang="pt-BR" baseline="0" dirty="0"/>
          </a:p>
          <a:p>
            <a:pPr>
              <a:buAutoNum type="arabicParenR"/>
            </a:pPr>
            <a:r>
              <a:rPr lang="pt-BR" baseline="0" dirty="0"/>
              <a:t>Quem abre a conta? Continua sendo o convenente?</a:t>
            </a:r>
          </a:p>
          <a:p>
            <a:pPr>
              <a:buAutoNum type="arabicParenR"/>
            </a:pPr>
            <a:r>
              <a:rPr lang="pt-BR" baseline="0" dirty="0"/>
              <a:t>O que ele escolhe?</a:t>
            </a:r>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7</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580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Dúvidas:</a:t>
            </a:r>
          </a:p>
          <a:p>
            <a:r>
              <a:rPr lang="pt-BR" dirty="0"/>
              <a:t>1)</a:t>
            </a:r>
            <a:r>
              <a:rPr lang="pt-BR" baseline="0" dirty="0"/>
              <a:t> Prazo de 1 ano para o que? A contar de quando?</a:t>
            </a:r>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11</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20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34</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81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39</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3633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7" y="6790"/>
            <a:ext cx="9230495" cy="5221586"/>
          </a:xfrm>
          <a:prstGeom prst="rect">
            <a:avLst/>
          </a:prstGeom>
        </p:spPr>
      </p:pic>
    </p:spTree>
    <p:extLst>
      <p:ext uri="{BB962C8B-B14F-4D97-AF65-F5344CB8AC3E}">
        <p14:creationId xmlns:p14="http://schemas.microsoft.com/office/powerpoint/2010/main" val="112832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88" y="-6595"/>
            <a:ext cx="9212141" cy="5181829"/>
          </a:xfrm>
          <a:prstGeom prst="rect">
            <a:avLst/>
          </a:prstGeom>
        </p:spPr>
      </p:pic>
      <p:sp>
        <p:nvSpPr>
          <p:cNvPr id="7" name="Título 6"/>
          <p:cNvSpPr>
            <a:spLocks noGrp="1"/>
          </p:cNvSpPr>
          <p:nvPr>
            <p:ph type="title" hasCustomPrompt="1"/>
          </p:nvPr>
        </p:nvSpPr>
        <p:spPr>
          <a:xfrm>
            <a:off x="625369" y="536243"/>
            <a:ext cx="2651959" cy="689647"/>
          </a:xfrm>
        </p:spPr>
        <p:txBody>
          <a:bodyPr>
            <a:normAutofit/>
          </a:bodyPr>
          <a:lstStyle>
            <a:lvl1pPr>
              <a:defRPr sz="1600"/>
            </a:lvl1pPr>
          </a:lstStyle>
          <a:p>
            <a:r>
              <a:rPr lang="pt-BR" dirty="0">
                <a:solidFill>
                  <a:schemeClr val="bg1"/>
                </a:solidFill>
              </a:rPr>
              <a:t>Nome, cargo/função</a:t>
            </a:r>
            <a:br>
              <a:rPr lang="pt-BR" dirty="0">
                <a:solidFill>
                  <a:schemeClr val="bg1"/>
                </a:solidFill>
              </a:rPr>
            </a:br>
            <a:r>
              <a:rPr lang="pt-BR" dirty="0">
                <a:solidFill>
                  <a:schemeClr val="bg1"/>
                </a:solidFill>
              </a:rPr>
              <a:t>email@finep.gov.br</a:t>
            </a:r>
          </a:p>
        </p:txBody>
      </p:sp>
    </p:spTree>
    <p:extLst>
      <p:ext uri="{BB962C8B-B14F-4D97-AF65-F5344CB8AC3E}">
        <p14:creationId xmlns:p14="http://schemas.microsoft.com/office/powerpoint/2010/main" val="109821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 y="-13448"/>
            <a:ext cx="9211235" cy="5181320"/>
          </a:xfrm>
          <a:prstGeom prst="rect">
            <a:avLst/>
          </a:prstGeom>
        </p:spPr>
      </p:pic>
      <p:sp>
        <p:nvSpPr>
          <p:cNvPr id="7" name="Espaço Reservado para Conteúdo 2"/>
          <p:cNvSpPr>
            <a:spLocks noGrp="1"/>
          </p:cNvSpPr>
          <p:nvPr>
            <p:ph idx="4294967295"/>
          </p:nvPr>
        </p:nvSpPr>
        <p:spPr>
          <a:xfrm>
            <a:off x="457200" y="1284382"/>
            <a:ext cx="4794532" cy="905801"/>
          </a:xfrm>
        </p:spPr>
        <p:txBody>
          <a:bodyPr>
            <a:normAutofit/>
          </a:bodyPr>
          <a:lstStyle/>
          <a:p>
            <a:pPr marL="0" indent="0">
              <a:buNone/>
            </a:pPr>
            <a:r>
              <a:rPr lang="pt-BR" sz="1050" dirty="0">
                <a:solidFill>
                  <a:schemeClr val="tx1">
                    <a:lumMod val="50000"/>
                    <a:lumOff val="50000"/>
                  </a:schemeClr>
                </a:solidFill>
              </a:rPr>
              <a:t>Texto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textoTexto</a:t>
            </a:r>
            <a:r>
              <a:rPr lang="pt-BR" sz="1050" dirty="0">
                <a:solidFill>
                  <a:schemeClr val="tx1">
                    <a:lumMod val="50000"/>
                    <a:lumOff val="50000"/>
                  </a:schemeClr>
                </a:solidFill>
              </a:rPr>
              <a:t> texto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textoTexto</a:t>
            </a:r>
            <a:r>
              <a:rPr lang="pt-BR" sz="1050" dirty="0">
                <a:solidFill>
                  <a:schemeClr val="tx1">
                    <a:lumMod val="50000"/>
                    <a:lumOff val="50000"/>
                  </a:schemeClr>
                </a:solidFill>
              </a:rPr>
              <a:t> texto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textoTexto</a:t>
            </a:r>
            <a:r>
              <a:rPr lang="pt-BR" sz="1050" dirty="0">
                <a:solidFill>
                  <a:schemeClr val="tx1">
                    <a:lumMod val="50000"/>
                    <a:lumOff val="50000"/>
                  </a:schemeClr>
                </a:solidFill>
              </a:rPr>
              <a:t> texto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textoTexto</a:t>
            </a:r>
            <a:r>
              <a:rPr lang="pt-BR" sz="1050" dirty="0">
                <a:solidFill>
                  <a:schemeClr val="tx1">
                    <a:lumMod val="50000"/>
                    <a:lumOff val="50000"/>
                  </a:schemeClr>
                </a:solidFill>
              </a:rPr>
              <a:t> texto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textoTexto</a:t>
            </a:r>
            <a:r>
              <a:rPr lang="pt-BR" sz="1050" dirty="0">
                <a:solidFill>
                  <a:schemeClr val="tx1">
                    <a:lumMod val="50000"/>
                    <a:lumOff val="50000"/>
                  </a:schemeClr>
                </a:solidFill>
              </a:rPr>
              <a:t> texto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r>
              <a:rPr lang="pt-BR" sz="1050" dirty="0">
                <a:solidFill>
                  <a:schemeClr val="tx1">
                    <a:lumMod val="50000"/>
                    <a:lumOff val="50000"/>
                  </a:schemeClr>
                </a:solidFill>
              </a:rPr>
              <a:t> </a:t>
            </a:r>
            <a:r>
              <a:rPr lang="pt-BR" sz="1050" dirty="0" err="1">
                <a:solidFill>
                  <a:schemeClr val="tx1">
                    <a:lumMod val="50000"/>
                    <a:lumOff val="50000"/>
                  </a:schemeClr>
                </a:solidFill>
              </a:rPr>
              <a:t>texto</a:t>
            </a:r>
            <a:endParaRPr lang="pt-BR" sz="1050" dirty="0">
              <a:solidFill>
                <a:schemeClr val="tx1">
                  <a:lumMod val="50000"/>
                  <a:lumOff val="50000"/>
                </a:schemeClr>
              </a:solidFill>
            </a:endParaRPr>
          </a:p>
          <a:p>
            <a:pPr marL="0" indent="0">
              <a:buNone/>
            </a:pPr>
            <a:endParaRPr lang="pt-BR" sz="1050" dirty="0">
              <a:solidFill>
                <a:schemeClr val="tx1">
                  <a:lumMod val="50000"/>
                  <a:lumOff val="50000"/>
                </a:schemeClr>
              </a:solidFill>
            </a:endParaRPr>
          </a:p>
        </p:txBody>
      </p:sp>
    </p:spTree>
    <p:extLst>
      <p:ext uri="{BB962C8B-B14F-4D97-AF65-F5344CB8AC3E}">
        <p14:creationId xmlns:p14="http://schemas.microsoft.com/office/powerpoint/2010/main" val="90528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chamento">
    <p:bg>
      <p:bgRef idx="1001">
        <a:schemeClr val="bg1"/>
      </p:bgRef>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3414" y="916536"/>
            <a:ext cx="1273367" cy="1820347"/>
          </a:xfrm>
          <a:prstGeom prst="rect">
            <a:avLst/>
          </a:prstGeom>
        </p:spPr>
      </p:pic>
      <p:pic>
        <p:nvPicPr>
          <p:cNvPr id="5" name="Imagem 4" descr="Uma imagem contendo Diagrama&#10;&#10;Descrição gerada automaticamente">
            <a:extLst>
              <a:ext uri="{FF2B5EF4-FFF2-40B4-BE49-F238E27FC236}">
                <a16:creationId xmlns:a16="http://schemas.microsoft.com/office/drawing/2014/main" id="{E9B55147-78A5-B05B-D05C-DEF99CBBA030}"/>
              </a:ext>
            </a:extLst>
          </p:cNvPr>
          <p:cNvPicPr>
            <a:picLocks noChangeAspect="1"/>
          </p:cNvPicPr>
          <p:nvPr userDrawn="1"/>
        </p:nvPicPr>
        <p:blipFill>
          <a:blip r:embed="rId3"/>
          <a:stretch>
            <a:fillRect/>
          </a:stretch>
        </p:blipFill>
        <p:spPr>
          <a:xfrm>
            <a:off x="0" y="322"/>
            <a:ext cx="9144000" cy="5142857"/>
          </a:xfrm>
          <a:prstGeom prst="rect">
            <a:avLst/>
          </a:prstGeom>
        </p:spPr>
      </p:pic>
    </p:spTree>
    <p:extLst>
      <p:ext uri="{BB962C8B-B14F-4D97-AF65-F5344CB8AC3E}">
        <p14:creationId xmlns:p14="http://schemas.microsoft.com/office/powerpoint/2010/main" val="201605145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020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076" cy="5143500"/>
          </a:xfrm>
          <a:prstGeom prst="rect">
            <a:avLst/>
          </a:prstGeom>
        </p:spPr>
      </p:pic>
      <p:sp>
        <p:nvSpPr>
          <p:cNvPr id="2" name="Título 1"/>
          <p:cNvSpPr>
            <a:spLocks noGrp="1"/>
          </p:cNvSpPr>
          <p:nvPr>
            <p:ph type="title"/>
          </p:nvPr>
        </p:nvSpPr>
        <p:spPr>
          <a:xfrm>
            <a:off x="457200" y="205980"/>
            <a:ext cx="8229600" cy="584854"/>
          </a:xfrm>
        </p:spPr>
        <p:txBody>
          <a:bodyPr>
            <a:normAutofit/>
          </a:bodyPr>
          <a:lstStyle>
            <a:lvl1pPr algn="l">
              <a:defRPr sz="3000">
                <a:solidFill>
                  <a:schemeClr val="accent1"/>
                </a:solidFill>
              </a:defRPr>
            </a:lvl1pPr>
          </a:lstStyle>
          <a:p>
            <a:r>
              <a:rPr lang="pt-BR" dirty="0"/>
              <a:t>Clique para editar o título mestre</a:t>
            </a:r>
          </a:p>
        </p:txBody>
      </p:sp>
    </p:spTree>
    <p:extLst>
      <p:ext uri="{BB962C8B-B14F-4D97-AF65-F5344CB8AC3E}">
        <p14:creationId xmlns:p14="http://schemas.microsoft.com/office/powerpoint/2010/main" val="13556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7" y="3571"/>
            <a:ext cx="9138725" cy="5139929"/>
          </a:xfrm>
          <a:prstGeom prst="rect">
            <a:avLst/>
          </a:prstGeom>
        </p:spPr>
      </p:pic>
      <p:sp>
        <p:nvSpPr>
          <p:cNvPr id="3" name="Espaço Reservado para Data 2"/>
          <p:cNvSpPr>
            <a:spLocks noGrp="1"/>
          </p:cNvSpPr>
          <p:nvPr>
            <p:ph type="dt" sz="half" idx="10"/>
          </p:nvPr>
        </p:nvSpPr>
        <p:spPr/>
        <p:txBody>
          <a:bodyPr/>
          <a:lstStyle/>
          <a:p>
            <a:fld id="{8489E7BC-2737-E444-8AAF-96C989104AA1}" type="datetimeFigureOut">
              <a:rPr lang="en-US" smtClean="0"/>
              <a:pPr/>
              <a:t>3/18/2024</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1063BF56-AF39-0F4B-B899-B7EBF4775EAD}" type="slidenum">
              <a:rPr lang="en-US" smtClean="0"/>
              <a:pPr/>
              <a:t>‹nº›</a:t>
            </a:fld>
            <a:endParaRPr lang="en-US" dirty="0"/>
          </a:p>
        </p:txBody>
      </p:sp>
      <p:sp>
        <p:nvSpPr>
          <p:cNvPr id="2" name="Título 1"/>
          <p:cNvSpPr>
            <a:spLocks noGrp="1"/>
          </p:cNvSpPr>
          <p:nvPr>
            <p:ph type="title"/>
          </p:nvPr>
        </p:nvSpPr>
        <p:spPr/>
        <p:txBody>
          <a:bodyPr>
            <a:normAutofit/>
          </a:bodyPr>
          <a:lstStyle>
            <a:lvl1pPr algn="l">
              <a:defRPr sz="3000">
                <a:solidFill>
                  <a:schemeClr val="tx1">
                    <a:lumMod val="50000"/>
                    <a:lumOff val="50000"/>
                  </a:schemeClr>
                </a:solidFill>
              </a:defRPr>
            </a:lvl1pPr>
          </a:lstStyle>
          <a:p>
            <a:r>
              <a:rPr lang="pt-BR" dirty="0"/>
              <a:t>Clique para editar o título mestre</a:t>
            </a:r>
          </a:p>
        </p:txBody>
      </p:sp>
      <p:sp>
        <p:nvSpPr>
          <p:cNvPr id="8" name="Espaço Reservado para Conteúdo 2"/>
          <p:cNvSpPr>
            <a:spLocks noGrp="1"/>
          </p:cNvSpPr>
          <p:nvPr>
            <p:ph idx="1"/>
          </p:nvPr>
        </p:nvSpPr>
        <p:spPr>
          <a:xfrm>
            <a:off x="457200" y="1200151"/>
            <a:ext cx="8229600" cy="3390386"/>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5796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chament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075" cy="5143500"/>
          </a:xfrm>
          <a:prstGeom prst="rect">
            <a:avLst/>
          </a:prstGeom>
        </p:spPr>
      </p:pic>
      <p:sp>
        <p:nvSpPr>
          <p:cNvPr id="7" name="Title 15"/>
          <p:cNvSpPr>
            <a:spLocks noGrp="1"/>
          </p:cNvSpPr>
          <p:nvPr userDrawn="1">
            <p:ph type="title" hasCustomPrompt="1"/>
          </p:nvPr>
        </p:nvSpPr>
        <p:spPr>
          <a:xfrm>
            <a:off x="418843" y="1104400"/>
            <a:ext cx="5812905" cy="689646"/>
          </a:xfrm>
        </p:spPr>
        <p:txBody>
          <a:bodyPr>
            <a:noAutofit/>
          </a:bodyPr>
          <a:lstStyle>
            <a:lvl1pPr algn="l">
              <a:defRPr sz="1200" b="0" i="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pt-BR" dirty="0"/>
              <a:t>Nome, cargo/função</a:t>
            </a:r>
            <a:br>
              <a:rPr lang="pt-BR" dirty="0"/>
            </a:br>
            <a:r>
              <a:rPr lang="pt-BR" dirty="0"/>
              <a:t>email@finep.gov.br</a:t>
            </a:r>
          </a:p>
        </p:txBody>
      </p:sp>
    </p:spTree>
    <p:extLst>
      <p:ext uri="{BB962C8B-B14F-4D97-AF65-F5344CB8AC3E}">
        <p14:creationId xmlns:p14="http://schemas.microsoft.com/office/powerpoint/2010/main" val="5006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údo">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7C628F0-833F-4257-8DEB-3EACD04D49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476" y="4767263"/>
            <a:ext cx="8558213"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B1A75C28-4CFF-997D-73AF-DB2464129F69}"/>
              </a:ext>
            </a:extLst>
          </p:cNvPr>
          <p:cNvSpPr/>
          <p:nvPr userDrawn="1"/>
        </p:nvSpPr>
        <p:spPr>
          <a:xfrm>
            <a:off x="0" y="0"/>
            <a:ext cx="9144000" cy="644129"/>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latin typeface="Tahoma"/>
            </a:endParaRPr>
          </a:p>
        </p:txBody>
      </p:sp>
      <p:sp>
        <p:nvSpPr>
          <p:cNvPr id="8" name="Title 15"/>
          <p:cNvSpPr>
            <a:spLocks noGrp="1"/>
          </p:cNvSpPr>
          <p:nvPr>
            <p:ph type="title"/>
          </p:nvPr>
        </p:nvSpPr>
        <p:spPr>
          <a:xfrm>
            <a:off x="405360" y="-87522"/>
            <a:ext cx="8229600" cy="665591"/>
          </a:xfrm>
        </p:spPr>
        <p:txBody>
          <a:bodyPr anchor="b">
            <a:noAutofit/>
          </a:bodyPr>
          <a:lstStyle>
            <a:lvl1pPr algn="l">
              <a:defRPr sz="2400" b="0" i="0" baseline="0">
                <a:solidFill>
                  <a:schemeClr val="accent1"/>
                </a:solidFill>
                <a:latin typeface="Tahoma"/>
                <a:cs typeface="Tahoma"/>
              </a:defRPr>
            </a:lvl1pPr>
          </a:lstStyle>
          <a:p>
            <a:r>
              <a:rPr lang="pt-BR"/>
              <a:t>Clique para editar o título mestre</a:t>
            </a:r>
            <a:endParaRPr lang="en-US" dirty="0"/>
          </a:p>
        </p:txBody>
      </p:sp>
      <p:sp>
        <p:nvSpPr>
          <p:cNvPr id="4" name="Text Placeholder 3"/>
          <p:cNvSpPr>
            <a:spLocks noGrp="1"/>
          </p:cNvSpPr>
          <p:nvPr>
            <p:ph type="body" sz="quarter" idx="10"/>
          </p:nvPr>
        </p:nvSpPr>
        <p:spPr>
          <a:xfrm>
            <a:off x="404813" y="993638"/>
            <a:ext cx="8229600" cy="3394431"/>
          </a:xfrm>
        </p:spPr>
        <p:txBody>
          <a:bodyPr>
            <a:normAutofit/>
          </a:bodyPr>
          <a:lstStyle>
            <a:lvl1pPr>
              <a:defRPr sz="1200">
                <a:solidFill>
                  <a:srgbClr val="8A8C8E"/>
                </a:solidFill>
              </a:defRPr>
            </a:lvl1pPr>
            <a:lvl2pPr>
              <a:defRPr sz="1050">
                <a:solidFill>
                  <a:srgbClr val="8A8C8E"/>
                </a:solidFill>
              </a:defRPr>
            </a:lvl2pPr>
            <a:lvl3pPr>
              <a:defRPr sz="900">
                <a:solidFill>
                  <a:srgbClr val="8A8C8E"/>
                </a:solidFill>
              </a:defRPr>
            </a:lvl3pPr>
            <a:lvl4pPr>
              <a:defRPr sz="825">
                <a:solidFill>
                  <a:srgbClr val="8A8C8E"/>
                </a:solidFill>
              </a:defRPr>
            </a:lvl4pPr>
            <a:lvl5pPr>
              <a:defRPr sz="825">
                <a:solidFill>
                  <a:srgbClr val="8A8C8E"/>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403099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684" y="-446943"/>
            <a:ext cx="12442092" cy="6998677"/>
          </a:xfrm>
          <a:prstGeom prst="rect">
            <a:avLst/>
          </a:prstGeom>
        </p:spPr>
      </p:pic>
    </p:spTree>
    <p:extLst>
      <p:ext uri="{BB962C8B-B14F-4D97-AF65-F5344CB8AC3E}">
        <p14:creationId xmlns:p14="http://schemas.microsoft.com/office/powerpoint/2010/main" val="324199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 y="-13448"/>
            <a:ext cx="9211235" cy="5181320"/>
          </a:xfrm>
          <a:prstGeom prst="rect">
            <a:avLst/>
          </a:prstGeom>
        </p:spPr>
      </p:pic>
      <p:sp>
        <p:nvSpPr>
          <p:cNvPr id="7" name="Título 1"/>
          <p:cNvSpPr>
            <a:spLocks noGrp="1"/>
          </p:cNvSpPr>
          <p:nvPr>
            <p:ph type="title"/>
          </p:nvPr>
        </p:nvSpPr>
        <p:spPr>
          <a:xfrm>
            <a:off x="457200" y="205980"/>
            <a:ext cx="8229600" cy="584854"/>
          </a:xfrm>
        </p:spPr>
        <p:txBody>
          <a:bodyPr>
            <a:normAutofit/>
          </a:bodyPr>
          <a:lstStyle>
            <a:lvl1pPr algn="l">
              <a:defRPr sz="3000">
                <a:solidFill>
                  <a:schemeClr val="accent1"/>
                </a:solidFill>
              </a:defRPr>
            </a:lvl1pPr>
          </a:lstStyle>
          <a:p>
            <a:r>
              <a:rPr lang="pt-BR" dirty="0"/>
              <a:t>Clique para editar o título mestre</a:t>
            </a:r>
          </a:p>
        </p:txBody>
      </p:sp>
      <p:sp>
        <p:nvSpPr>
          <p:cNvPr id="4" name="Text Placeholder 3"/>
          <p:cNvSpPr>
            <a:spLocks noGrp="1"/>
          </p:cNvSpPr>
          <p:nvPr>
            <p:ph type="body" sz="quarter" idx="10"/>
          </p:nvPr>
        </p:nvSpPr>
        <p:spPr>
          <a:xfrm>
            <a:off x="404813" y="993638"/>
            <a:ext cx="8229600" cy="3394431"/>
          </a:xfrm>
        </p:spPr>
        <p:txBody>
          <a:bodyPr>
            <a:normAutofit/>
          </a:bodyPr>
          <a:lstStyle>
            <a:lvl1pPr>
              <a:defRPr sz="1200">
                <a:solidFill>
                  <a:srgbClr val="8A8C8E"/>
                </a:solidFill>
              </a:defRPr>
            </a:lvl1pPr>
            <a:lvl2pPr>
              <a:defRPr sz="1050">
                <a:solidFill>
                  <a:srgbClr val="8A8C8E"/>
                </a:solidFill>
              </a:defRPr>
            </a:lvl2pPr>
            <a:lvl3pPr>
              <a:defRPr sz="900">
                <a:solidFill>
                  <a:srgbClr val="8A8C8E"/>
                </a:solidFill>
              </a:defRPr>
            </a:lvl3pPr>
            <a:lvl4pPr>
              <a:defRPr sz="825">
                <a:solidFill>
                  <a:srgbClr val="8A8C8E"/>
                </a:solidFill>
              </a:defRPr>
            </a:lvl4pPr>
            <a:lvl5pPr>
              <a:defRPr sz="825">
                <a:solidFill>
                  <a:srgbClr val="8A8C8E"/>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97118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 y="-13448"/>
            <a:ext cx="9211235" cy="5181320"/>
          </a:xfrm>
          <a:prstGeom prst="rect">
            <a:avLst/>
          </a:prstGeom>
        </p:spPr>
      </p:pic>
    </p:spTree>
    <p:extLst>
      <p:ext uri="{BB962C8B-B14F-4D97-AF65-F5344CB8AC3E}">
        <p14:creationId xmlns:p14="http://schemas.microsoft.com/office/powerpoint/2010/main" val="200023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Layout Personalizad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89" y="-6594"/>
            <a:ext cx="9192358" cy="5170701"/>
          </a:xfrm>
          <a:prstGeom prst="rect">
            <a:avLst/>
          </a:prstGeom>
        </p:spPr>
      </p:pic>
    </p:spTree>
    <p:extLst>
      <p:ext uri="{BB962C8B-B14F-4D97-AF65-F5344CB8AC3E}">
        <p14:creationId xmlns:p14="http://schemas.microsoft.com/office/powerpoint/2010/main" val="100517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dirty="0"/>
              <a:t>	</a:t>
            </a:r>
            <a:r>
              <a:rPr lang="x-none"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Tahoma"/>
              </a:defRPr>
            </a:lvl1pPr>
          </a:lstStyle>
          <a:p>
            <a:fld id="{8489E7BC-2737-E444-8AAF-96C989104AA1}" type="datetimeFigureOut">
              <a:rPr lang="en-US" smtClean="0"/>
              <a:pPr/>
              <a:t>3/18/2024</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Tahoma"/>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Tahoma"/>
              </a:defRPr>
            </a:lvl1pPr>
          </a:lstStyle>
          <a:p>
            <a:fld id="{1063BF56-AF39-0F4B-B899-B7EBF4775EAD}" type="slidenum">
              <a:rPr lang="en-US" smtClean="0"/>
              <a:pPr/>
              <a:t>‹nº›</a:t>
            </a:fld>
            <a:endParaRPr lang="en-US" dirty="0"/>
          </a:p>
        </p:txBody>
      </p:sp>
    </p:spTree>
    <p:extLst>
      <p:ext uri="{BB962C8B-B14F-4D97-AF65-F5344CB8AC3E}">
        <p14:creationId xmlns:p14="http://schemas.microsoft.com/office/powerpoint/2010/main" val="24139410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5" r:id="rId7"/>
    <p:sldLayoutId id="2147483680" r:id="rId8"/>
    <p:sldLayoutId id="2147483678" r:id="rId9"/>
    <p:sldLayoutId id="2147483679" r:id="rId10"/>
    <p:sldLayoutId id="2147483681" r:id="rId11"/>
  </p:sldLayoutIdLst>
  <p:txStyles>
    <p:titleStyle>
      <a:lvl1pPr algn="l" defTabSz="342900" rtl="0" eaLnBrk="1" latinLnBrk="0" hangingPunct="1">
        <a:spcBef>
          <a:spcPct val="0"/>
        </a:spcBef>
        <a:buNone/>
        <a:defRPr sz="3300" kern="1200">
          <a:solidFill>
            <a:srgbClr val="DD4F05"/>
          </a:solidFill>
          <a:latin typeface="Tahoma"/>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Tahom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Tahoma"/>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Tahoma"/>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Tahoma"/>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Tahoma"/>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Tahoma"/>
              </a:defRPr>
            </a:lvl1pPr>
          </a:lstStyle>
          <a:p>
            <a:fld id="{8489E7BC-2737-E444-8AAF-96C989104AA1}" type="datetimeFigureOut">
              <a:rPr lang="en-US" smtClean="0"/>
              <a:pPr/>
              <a:t>3/18/2024</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Tahoma"/>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Tahoma"/>
              </a:defRPr>
            </a:lvl1pPr>
          </a:lstStyle>
          <a:p>
            <a:fld id="{1063BF56-AF39-0F4B-B899-B7EBF4775EAD}" type="slidenum">
              <a:rPr lang="en-US" smtClean="0"/>
              <a:pPr/>
              <a:t>‹nº›</a:t>
            </a:fld>
            <a:endParaRPr lang="en-US" dirty="0"/>
          </a:p>
        </p:txBody>
      </p:sp>
    </p:spTree>
    <p:extLst>
      <p:ext uri="{BB962C8B-B14F-4D97-AF65-F5344CB8AC3E}">
        <p14:creationId xmlns:p14="http://schemas.microsoft.com/office/powerpoint/2010/main" val="1687839561"/>
      </p:ext>
    </p:extLst>
  </p:cSld>
  <p:clrMap bg1="lt1" tx1="dk1" bg2="lt2" tx2="dk2" accent1="accent1" accent2="accent2" accent3="accent3" accent4="accent4" accent5="accent5" accent6="accent6" hlink="hlink" folHlink="folHlink"/>
  <p:sldLayoutIdLst>
    <p:sldLayoutId id="2147483651" r:id="rId1"/>
    <p:sldLayoutId id="2147483649" r:id="rId2"/>
  </p:sldLayoutIdLst>
  <p:txStyles>
    <p:titleStyle>
      <a:lvl1pPr algn="ctr" defTabSz="457200" rtl="0" eaLnBrk="1" latinLnBrk="0" hangingPunct="1">
        <a:spcBef>
          <a:spcPct val="0"/>
        </a:spcBef>
        <a:buNone/>
        <a:defRPr sz="4400" kern="1200">
          <a:solidFill>
            <a:schemeClr val="tx1"/>
          </a:solidFill>
          <a:latin typeface="Tahom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cp_portal@finep.gov.b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cp_portal@finep.gov.br"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9ohVoxRS7zo"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devolucaodesaldo@finep.gov.br"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3" Type="http://schemas.openxmlformats.org/officeDocument/2006/relationships/hyperlink" Target="http://www.finep.gov.br/area-para-clientes-externo/acompanhamento-financeiro/convenios" TargetMode="Externa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hyperlink" Target="mailto:cp_protocolo@finep.gov.b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ssina.finep.gov.b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txBox="1">
            <a:spLocks/>
          </p:cNvSpPr>
          <p:nvPr/>
        </p:nvSpPr>
        <p:spPr>
          <a:xfrm>
            <a:off x="624148" y="699729"/>
            <a:ext cx="4749826" cy="1872022"/>
          </a:xfrm>
          <a:prstGeom prst="rect">
            <a:avLst/>
          </a:prstGeom>
          <a:noFill/>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pt-BR" sz="3600" dirty="0">
                <a:solidFill>
                  <a:schemeClr val="bg1"/>
                </a:solidFill>
              </a:rPr>
              <a:t>Gestão de convênios: Orientações aos convenentes </a:t>
            </a:r>
            <a:endParaRPr lang="en-US" sz="3600" dirty="0">
              <a:solidFill>
                <a:schemeClr val="bg1"/>
              </a:solidFill>
            </a:endParaRPr>
          </a:p>
        </p:txBody>
      </p:sp>
    </p:spTree>
    <p:extLst>
      <p:ext uri="{BB962C8B-B14F-4D97-AF65-F5344CB8AC3E}">
        <p14:creationId xmlns:p14="http://schemas.microsoft.com/office/powerpoint/2010/main" val="247741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9994F1-951F-8D32-C99F-5E5CCB832D00}"/>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8915" name="Text Placeholder 2">
            <a:extLst>
              <a:ext uri="{FF2B5EF4-FFF2-40B4-BE49-F238E27FC236}">
                <a16:creationId xmlns:a16="http://schemas.microsoft.com/office/drawing/2014/main" id="{BCD63CEF-3334-406E-F9CF-DA7D28517558}"/>
              </a:ext>
            </a:extLst>
          </p:cNvPr>
          <p:cNvSpPr>
            <a:spLocks noGrp="1"/>
          </p:cNvSpPr>
          <p:nvPr>
            <p:ph type="body" sz="quarter" idx="10"/>
          </p:nvPr>
        </p:nvSpPr>
        <p:spPr/>
        <p:txBody>
          <a:bodyPr>
            <a:noAutofit/>
          </a:bodyPr>
          <a:lstStyle/>
          <a:p>
            <a:pPr algn="just" eaLnBrk="1" hangingPunct="1">
              <a:lnSpc>
                <a:spcPct val="115000"/>
              </a:lnSpc>
              <a:spcBef>
                <a:spcPct val="50000"/>
              </a:spcBef>
              <a:buFont typeface="Wingdings" panose="05000000000000000000" pitchFamily="2" charset="2"/>
              <a:buChar char="§"/>
              <a:defRPr/>
            </a:pPr>
            <a:r>
              <a:rPr lang="pt-BR" altLang="pt-BR" sz="1400" dirty="0">
                <a:solidFill>
                  <a:schemeClr val="tx1"/>
                </a:solidFill>
                <a:latin typeface="Verdan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Como funciona?</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Área operacional analisa Relatório Técnico Parcial e Final;</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Departamento de Prestação de Contas analisa Prestação de Contas Financeira;</a:t>
            </a:r>
          </a:p>
          <a:p>
            <a:pPr algn="just" eaLnBrk="1" hangingPunct="1">
              <a:lnSpc>
                <a:spcPct val="115000"/>
              </a:lnSpc>
              <a:spcBef>
                <a:spcPct val="50000"/>
              </a:spcBef>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Quando enviar uma prestação de contas financeira?</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Parciais</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Para liberação da 3ª parcela de recursos do convênio é necessária a aprovação da prestação de contas parcial referente à 1ª parcela de recursos liberada (FINEP e contrapartida/outros aportes), e assim sucessivamente;</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Final</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O órgão ou entidade que receber recursos prestará contas de sua boa e regular aplicação no prazo máximo de 60 (sessenta) dias contados do término da vigência do convênio ou no prazo estabelecido no termo de cooperação ou acordo de cooperação. (Art. 38 IN 01/10 FNDCT e </a:t>
            </a:r>
            <a:r>
              <a:rPr lang="pt-BR" altLang="pt-BR" sz="12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57. Marco Legal) Início da análise da PCF: Após a conclusão do Relatório Técnico Final.</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Prazo: 01 ano, prorrogável mais 01 ano. (</a:t>
            </a:r>
            <a:r>
              <a:rPr lang="pt-BR" altLang="pt-BR" sz="12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57, § 5º. Marco Legal).</a:t>
            </a:r>
          </a:p>
        </p:txBody>
      </p:sp>
      <p:sp>
        <p:nvSpPr>
          <p:cNvPr id="5" name="Google Shape;137;p3"/>
          <p:cNvSpPr/>
          <p:nvPr/>
        </p:nvSpPr>
        <p:spPr>
          <a:xfrm>
            <a:off x="6778938" y="20598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20687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9994F1-951F-8D32-C99F-5E5CCB832D00}"/>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1812648609"/>
              </p:ext>
            </p:extLst>
          </p:nvPr>
        </p:nvGraphicFramePr>
        <p:xfrm>
          <a:off x="285505" y="9101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264696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12CF283-1FAF-489C-04B4-6AAEE7E1D57D}"/>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0723" name="Text Placeholder 2">
            <a:extLst>
              <a:ext uri="{FF2B5EF4-FFF2-40B4-BE49-F238E27FC236}">
                <a16:creationId xmlns:a16="http://schemas.microsoft.com/office/drawing/2014/main" id="{5B6105E8-4DB2-6A06-0458-F1B73E261BE7}"/>
              </a:ext>
            </a:extLst>
          </p:cNvPr>
          <p:cNvSpPr>
            <a:spLocks noGrp="1"/>
          </p:cNvSpPr>
          <p:nvPr>
            <p:ph type="body" sz="quarter" idx="10"/>
          </p:nvPr>
        </p:nvSpPr>
        <p:spPr/>
        <p:txBody>
          <a:bodyPr/>
          <a:lstStyle/>
          <a:p>
            <a:pPr algn="just" eaLnBrk="1" hangingPunct="1">
              <a:lnSpc>
                <a:spcPct val="115000"/>
              </a:lnSpc>
              <a:spcBef>
                <a:spcPct val="50000"/>
              </a:spcBef>
              <a:buFont typeface="Wingdings" panose="05000000000000000000" pitchFamily="2" charset="2"/>
              <a:buChar char="§"/>
            </a:pPr>
            <a:r>
              <a:rPr lang="pt-BR" altLang="pt-BR" sz="1125" dirty="0">
                <a:solidFill>
                  <a:schemeClr val="tx1"/>
                </a:solidFill>
                <a:latin typeface="Verdana" panose="020B0604030504040204" pitchFamily="34" charset="0"/>
              </a:rPr>
              <a:t> </a:t>
            </a: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Na análise, acompanhamento e fiscalização do objeto serão verificados: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a comprovação da boa e regular aplicação dos recursos;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o cumprimento das metas do plano de trabalho nas condições estabelecidas;</a:t>
            </a:r>
          </a:p>
          <a:p>
            <a:pPr algn="just" eaLnBrk="1" hangingPunct="1">
              <a:lnSpc>
                <a:spcPct val="115000"/>
              </a:lnSpc>
              <a:spcBef>
                <a:spcPct val="50000"/>
              </a:spcBef>
              <a:buFont typeface="Wingdings" panose="05000000000000000000" pitchFamily="2" charset="2"/>
              <a:buChar char="§"/>
            </a:pPr>
            <a:endPar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5000"/>
              </a:lnSpc>
              <a:spcBef>
                <a:spcPct val="50000"/>
              </a:spcBef>
              <a:buFont typeface="Wingdings" panose="05000000000000000000" pitchFamily="2" charset="2"/>
              <a:buChar char="§"/>
            </a:pPr>
            <a:r>
              <a:rPr lang="pt-BR" altLang="pt-BR" sz="1125" b="1" dirty="0">
                <a:solidFill>
                  <a:schemeClr val="tx1"/>
                </a:solidFill>
                <a:latin typeface="Tahoma" panose="020B0604030504040204" pitchFamily="34" charset="0"/>
                <a:ea typeface="Tahoma" panose="020B0604030504040204" pitchFamily="34" charset="0"/>
                <a:cs typeface="Tahoma" panose="020B0604030504040204" pitchFamily="34" charset="0"/>
              </a:rPr>
              <a:t> Análise das prestações de contas: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Quando a prestação de contas está apta à aprovação é expedida carta ao convenente comunicando a aprovação da prestação de contas e, no caso de prestação de contas final, o encerramento do convênio;</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Quando constatada alguma impropriedade, o convenente é comunicado por ofício e dispõe do prazo estabelecido, contados a partir da data do recebimento, para apresentação de resposta a todos os questionamentos efetuados, sob pena de inclusão do convênio no cadastro de inadimplência do SIAFI e posterior abertura de Tomada de Contas Especial;</a:t>
            </a:r>
          </a:p>
        </p:txBody>
      </p:sp>
    </p:spTree>
    <p:extLst>
      <p:ext uri="{BB962C8B-B14F-4D97-AF65-F5344CB8AC3E}">
        <p14:creationId xmlns:p14="http://schemas.microsoft.com/office/powerpoint/2010/main" val="5149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Texto Explicativo 1 (Ênfase) 30730"/>
          <p:cNvSpPr/>
          <p:nvPr/>
        </p:nvSpPr>
        <p:spPr>
          <a:xfrm>
            <a:off x="5169912" y="1181740"/>
            <a:ext cx="3436205" cy="944983"/>
          </a:xfrm>
          <a:prstGeom prst="accentCallout1">
            <a:avLst>
              <a:gd name="adj1" fmla="val 50034"/>
              <a:gd name="adj2" fmla="val -8533"/>
              <a:gd name="adj3" fmla="val 80625"/>
              <a:gd name="adj4" fmla="val -3588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ln w="0"/>
                <a:solidFill>
                  <a:schemeClr val="accent1"/>
                </a:solidFill>
                <a:effectLst>
                  <a:outerShdw blurRad="38100" dist="25400" dir="5400000" algn="ctr" rotWithShape="0">
                    <a:srgbClr val="6E747A">
                      <a:alpha val="43000"/>
                    </a:srgbClr>
                  </a:outerShdw>
                </a:effectLst>
                <a:latin typeface="Verdana" panose="020B0604030504040204" pitchFamily="34" charset="0"/>
              </a:rPr>
              <a:t> comprovação da boa e regular aplicação dos recursos;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ln w="0"/>
                <a:solidFill>
                  <a:schemeClr val="accent1"/>
                </a:solidFill>
                <a:effectLst>
                  <a:outerShdw blurRad="38100" dist="25400" dir="5400000" algn="ctr" rotWithShape="0">
                    <a:srgbClr val="6E747A">
                      <a:alpha val="43000"/>
                    </a:srgbClr>
                  </a:outerShdw>
                </a:effectLst>
                <a:latin typeface="Verdana" panose="020B0604030504040204" pitchFamily="34" charset="0"/>
              </a:rPr>
              <a:t> cumprimento das metas do plano de trabalho nas condições estabelecidas</a:t>
            </a:r>
          </a:p>
        </p:txBody>
      </p:sp>
      <p:sp>
        <p:nvSpPr>
          <p:cNvPr id="30722" name="Title 1">
            <a:extLst>
              <a:ext uri="{FF2B5EF4-FFF2-40B4-BE49-F238E27FC236}">
                <a16:creationId xmlns:a16="http://schemas.microsoft.com/office/drawing/2014/main" id="{F12CF283-1FAF-489C-04B4-6AAEE7E1D57D}"/>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137;p3"/>
          <p:cNvSpPr/>
          <p:nvPr/>
        </p:nvSpPr>
        <p:spPr>
          <a:xfrm>
            <a:off x="6751434" y="160720"/>
            <a:ext cx="1531601" cy="829307"/>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12" name="Retângulo Arredondado 11"/>
          <p:cNvSpPr/>
          <p:nvPr/>
        </p:nvSpPr>
        <p:spPr>
          <a:xfrm>
            <a:off x="4456255" y="4120040"/>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Carta de regularização com prazo para resposta</a:t>
            </a:r>
          </a:p>
        </p:txBody>
      </p:sp>
      <p:sp>
        <p:nvSpPr>
          <p:cNvPr id="30721" name="Retângulo Arredondado 30720"/>
          <p:cNvSpPr/>
          <p:nvPr/>
        </p:nvSpPr>
        <p:spPr>
          <a:xfrm>
            <a:off x="2475659" y="925166"/>
            <a:ext cx="2143504" cy="1041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400" dirty="0"/>
              <a:t>Prestação de Contas</a:t>
            </a:r>
          </a:p>
        </p:txBody>
      </p:sp>
      <p:cxnSp>
        <p:nvCxnSpPr>
          <p:cNvPr id="30725" name="Conector de Seta Reta 30724"/>
          <p:cNvCxnSpPr>
            <a:stCxn id="30721" idx="2"/>
            <a:endCxn id="16" idx="0"/>
          </p:cNvCxnSpPr>
          <p:nvPr/>
        </p:nvCxnSpPr>
        <p:spPr>
          <a:xfrm flipH="1">
            <a:off x="1536412" y="1966862"/>
            <a:ext cx="2010999" cy="693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730" name="Conector de Seta Reta 30729"/>
          <p:cNvCxnSpPr>
            <a:stCxn id="30721" idx="2"/>
            <a:endCxn id="15" idx="0"/>
          </p:cNvCxnSpPr>
          <p:nvPr/>
        </p:nvCxnSpPr>
        <p:spPr>
          <a:xfrm>
            <a:off x="3547411" y="1966862"/>
            <a:ext cx="1705799" cy="693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tângulo Arredondado 14"/>
          <p:cNvSpPr/>
          <p:nvPr/>
        </p:nvSpPr>
        <p:spPr>
          <a:xfrm>
            <a:off x="4456255" y="2660535"/>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Com impropriedades / irregularidades</a:t>
            </a:r>
          </a:p>
        </p:txBody>
      </p:sp>
      <p:sp>
        <p:nvSpPr>
          <p:cNvPr id="16" name="Retângulo Arredondado 15"/>
          <p:cNvSpPr/>
          <p:nvPr/>
        </p:nvSpPr>
        <p:spPr>
          <a:xfrm>
            <a:off x="739457" y="2660535"/>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Regular</a:t>
            </a:r>
          </a:p>
        </p:txBody>
      </p:sp>
      <p:sp>
        <p:nvSpPr>
          <p:cNvPr id="17" name="Retângulo Arredondado 16"/>
          <p:cNvSpPr/>
          <p:nvPr/>
        </p:nvSpPr>
        <p:spPr>
          <a:xfrm>
            <a:off x="739457" y="4120039"/>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Carta de aprovação e encerramento (no caso da final)</a:t>
            </a:r>
          </a:p>
        </p:txBody>
      </p:sp>
      <p:cxnSp>
        <p:nvCxnSpPr>
          <p:cNvPr id="6" name="Conector de Seta Reta 5"/>
          <p:cNvCxnSpPr>
            <a:stCxn id="16" idx="2"/>
            <a:endCxn id="17" idx="0"/>
          </p:cNvCxnSpPr>
          <p:nvPr/>
        </p:nvCxnSpPr>
        <p:spPr>
          <a:xfrm>
            <a:off x="1536412" y="3559383"/>
            <a:ext cx="0" cy="5606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ector de Seta Reta 7"/>
          <p:cNvCxnSpPr>
            <a:stCxn id="15" idx="2"/>
            <a:endCxn id="12" idx="0"/>
          </p:cNvCxnSpPr>
          <p:nvPr/>
        </p:nvCxnSpPr>
        <p:spPr>
          <a:xfrm>
            <a:off x="5253210" y="3559383"/>
            <a:ext cx="0" cy="560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B0977C8-0604-1B78-DED3-4CF63F1AB81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D1773A11-ABEA-FE94-4513-A85875969B9E}"/>
              </a:ext>
            </a:extLst>
          </p:cNvPr>
          <p:cNvSpPr>
            <a:spLocks noGrp="1"/>
          </p:cNvSpPr>
          <p:nvPr>
            <p:ph type="body" sz="quarter" idx="10"/>
          </p:nvPr>
        </p:nvSpPr>
        <p:spPr>
          <a:xfrm>
            <a:off x="404813" y="1133492"/>
            <a:ext cx="7604781" cy="3394431"/>
          </a:xfrm>
        </p:spPr>
        <p:txBody>
          <a:bodyPr rtlCol="0">
            <a:noAutofit/>
          </a:bodyPr>
          <a:lstStyle/>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Toda despesa deve ter documento fiscal ou equivalente original/</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eletrônico</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Todo documento fiscal deve apresentar:</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detalhamento claro do material adquirido ou serviço prestado em conformidade com a relação de itens do convênio;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identificação do convênio (número e/ou título);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atesto </a:t>
            </a:r>
            <a:r>
              <a:rPr lang="pt-BR" altLang="pt-BR" sz="1250" b="1" dirty="0">
                <a:solidFill>
                  <a:schemeClr val="tx1"/>
                </a:solidFill>
                <a:latin typeface="Tahoma" panose="020B0604030504040204" pitchFamily="34" charset="0"/>
                <a:ea typeface="Tahoma" panose="020B0604030504040204" pitchFamily="34" charset="0"/>
                <a:cs typeface="Tahoma" panose="020B0604030504040204" pitchFamily="34" charset="0"/>
              </a:rPr>
              <a:t>eletrônico</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de recebimento do bem ou serviço;</a:t>
            </a:r>
          </a:p>
          <a:p>
            <a:pPr marL="0" indent="0" algn="just">
              <a:buClr>
                <a:schemeClr val="tx2"/>
              </a:buClr>
              <a:buNone/>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NF-e: o DANFE correspondente deve estar validado no site da Receita Federal;</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documento fiscal deverá ser emitido em nome do: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Convenente / Executor;</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Beneficiário (Ex.: bolsas, diárias, pagamento de pessoal [Guias de INSS e impostos afins])</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45DA6FAA-DD57-ED10-F259-4309ED069AB0}"/>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Regras para Comprovação das Despesas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2060" y="81948"/>
            <a:ext cx="1519417"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1A0D7A4-0D94-5038-8DBA-0A91462EAAB9}"/>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8435" name="Text Placeholder 2">
            <a:extLst>
              <a:ext uri="{FF2B5EF4-FFF2-40B4-BE49-F238E27FC236}">
                <a16:creationId xmlns:a16="http://schemas.microsoft.com/office/drawing/2014/main" id="{CD590F84-6568-E9FC-E072-0D2B6AC3564A}"/>
              </a:ext>
            </a:extLst>
          </p:cNvPr>
          <p:cNvSpPr>
            <a:spLocks noGrp="1"/>
          </p:cNvSpPr>
          <p:nvPr>
            <p:ph type="body" sz="quarter" idx="10"/>
          </p:nvPr>
        </p:nvSpPr>
        <p:spPr>
          <a:xfrm>
            <a:off x="404813" y="993638"/>
            <a:ext cx="7701034" cy="3394431"/>
          </a:xfrm>
        </p:spPr>
        <p:txBody>
          <a:bodyPr>
            <a:normAutofit/>
          </a:bodyPr>
          <a:lstStyle/>
          <a:p>
            <a:pPr algn="just" eaLnBrk="1" hangingPunct="1">
              <a:lnSpc>
                <a:spcPct val="90000"/>
              </a:lnSpc>
              <a:spcBef>
                <a:spcPct val="30000"/>
              </a:spcBef>
              <a:buClr>
                <a:schemeClr val="tx2"/>
              </a:buClr>
              <a:buSzPct val="75000"/>
              <a:buFont typeface="Wingdings" panose="05000000000000000000" pitchFamily="2" charset="2"/>
              <a:buChar cha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documentos originais devem:</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Ficar sob a guarda do convenente. Cópias deverão ser encaminhadas à FINEP somente quando solicitadas;</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Ser guardadas por 10 anos após a aprovação da Prestação de Contas</a:t>
            </a:r>
          </a:p>
          <a:p>
            <a:pPr algn="just" eaLnBrk="1" hangingPunct="1">
              <a:lnSpc>
                <a:spcPct val="90000"/>
              </a:lnSpc>
              <a:spcBef>
                <a:spcPct val="30000"/>
              </a:spcBef>
              <a:buClr>
                <a:schemeClr val="tx2"/>
              </a:buClr>
              <a:buSzPct val="75000"/>
              <a:buFont typeface="Wingdings" panose="05000000000000000000" pitchFamily="2" charset="2"/>
              <a:buChar cha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Comprovações específicas:</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Serviços de Terceiros – Pessoa Física: RPA (Recibo de Pagamento a Autônomo);</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Bens / Serviços Importados: </a:t>
            </a:r>
            <a:r>
              <a:rPr lang="pt-BR" altLang="pt-BR" sz="1250" dirty="0" err="1">
                <a:solidFill>
                  <a:schemeClr val="tx1"/>
                </a:solidFill>
                <a:latin typeface="Tahoma" panose="020B0604030504040204" pitchFamily="34" charset="0"/>
                <a:ea typeface="Tahoma" panose="020B0604030504040204" pitchFamily="34" charset="0"/>
                <a:cs typeface="Tahoma" panose="020B0604030504040204" pitchFamily="34" charset="0"/>
              </a:rPr>
              <a:t>Commercial</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250" dirty="0" err="1">
                <a:solidFill>
                  <a:schemeClr val="tx1"/>
                </a:solidFill>
                <a:latin typeface="Tahoma" panose="020B0604030504040204" pitchFamily="34" charset="0"/>
                <a:ea typeface="Tahoma" panose="020B0604030504040204" pitchFamily="34" charset="0"/>
                <a:cs typeface="Tahoma" panose="020B0604030504040204" pitchFamily="34" charset="0"/>
              </a:rPr>
              <a:t>Invoice</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e Contrato de Câmbio</a:t>
            </a:r>
          </a:p>
          <a:p>
            <a:pPr lvl="1" algn="just">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3468D46C-BE83-E33B-3DF8-A9AD82FFFB28}"/>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Comprovação das Despesas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93CBED4-4AB0-8993-C4C7-3433B6BBE84C}"/>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2291" name="Text Placeholder 2">
            <a:extLst>
              <a:ext uri="{FF2B5EF4-FFF2-40B4-BE49-F238E27FC236}">
                <a16:creationId xmlns:a16="http://schemas.microsoft.com/office/drawing/2014/main" id="{C9A3F8A9-71C5-313D-11CC-541CF7BB9B54}"/>
              </a:ext>
            </a:extLst>
          </p:cNvPr>
          <p:cNvSpPr>
            <a:spLocks noGrp="1"/>
          </p:cNvSpPr>
          <p:nvPr>
            <p:ph type="body" sz="quarter" idx="10"/>
          </p:nvPr>
        </p:nvSpPr>
        <p:spPr>
          <a:xfrm>
            <a:off x="404813" y="993638"/>
            <a:ext cx="7604781" cy="3394431"/>
          </a:xfrm>
        </p:spPr>
        <p:txBody>
          <a:bodyPr>
            <a:normAutofit/>
          </a:bodyPr>
          <a:lstStyle/>
          <a:p>
            <a:pPr lvl="1" algn="just" eaLnBrk="1" hangingPunct="1">
              <a:buClr>
                <a:schemeClr val="tx2"/>
              </a:buClr>
              <a:buFont typeface="Wingdings" panose="05000000000000000000" pitchFamily="2" charset="2"/>
              <a:buChar char="§"/>
            </a:pPr>
            <a:endParaRPr lang="pt-BR" altLang="pt-BR" sz="1200" dirty="0">
              <a:solidFill>
                <a:srgbClr val="475279"/>
              </a:solidFill>
              <a:latin typeface="Tahoma" panose="020B0604030504040204" pitchFamily="34" charset="0"/>
              <a:ea typeface="Tahoma" panose="020B0604030504040204" pitchFamily="34" charset="0"/>
              <a:cs typeface="Tahoma" panose="020B0604030504040204" pitchFamily="34" charset="0"/>
            </a:endParaRPr>
          </a:p>
          <a:p>
            <a:pPr marL="255600" lvl="1" indent="-255600" algn="just">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recursos deverão ser mantidos na conta bancária específica do convênio e somente poderão ser utilizados para pagamento de despesas constantes do plano de trabalho ou para aplicação no mercado financeiro;</a:t>
            </a:r>
          </a:p>
          <a:p>
            <a:pPr marL="255600" lvl="2"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Pagamentos devem ocorrer da conta bancária específica diretamente ao fornecedor;</a:t>
            </a:r>
          </a:p>
          <a:p>
            <a:pPr marL="255600" lvl="2" indent="-255600" algn="just">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Ressarcimento de Despesas (Art. 37, § 8º)</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Vencimentos e Vantagens Fixas</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Obrigações Patronais</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Diárias (Pessoal Civil/Militar)</a:t>
            </a:r>
          </a:p>
          <a:p>
            <a:pPr lvl="2" algn="just" eaLnBrk="1" hangingPunct="1">
              <a:buClr>
                <a:schemeClr val="tx2"/>
              </a:buClr>
              <a:buFont typeface="Wingdings" panose="05000000000000000000" pitchFamily="2" charset="2"/>
              <a:buChar char="§"/>
            </a:pPr>
            <a:endPar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DF1FF3DD-D441-5BE5-BF98-8C10582DE2A5}"/>
              </a:ext>
            </a:extLst>
          </p:cNvPr>
          <p:cNvSpPr txBox="1"/>
          <p:nvPr/>
        </p:nvSpPr>
        <p:spPr>
          <a:xfrm>
            <a:off x="604946" y="629251"/>
            <a:ext cx="4095750"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Formas de Pagamentos Permitidas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B5ABFF3-B681-24EA-69FC-EBE76CA65135}"/>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2899926696"/>
              </p:ext>
            </p:extLst>
          </p:nvPr>
        </p:nvGraphicFramePr>
        <p:xfrm>
          <a:off x="457200" y="774552"/>
          <a:ext cx="6847242" cy="432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5" name="CaixaDeTexto 4">
            <a:extLst>
              <a:ext uri="{FF2B5EF4-FFF2-40B4-BE49-F238E27FC236}">
                <a16:creationId xmlns:a16="http://schemas.microsoft.com/office/drawing/2014/main" id="{3468D46C-BE83-E33B-3DF8-A9AD82FFFB28}"/>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Orientações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848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EBA4AB-DF6B-1721-8303-1AE57FB9755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6627" name="Text Placeholder 2">
            <a:extLst>
              <a:ext uri="{FF2B5EF4-FFF2-40B4-BE49-F238E27FC236}">
                <a16:creationId xmlns:a16="http://schemas.microsoft.com/office/drawing/2014/main" id="{B3B980CB-A346-FAFD-9689-36274E3D57FA}"/>
              </a:ext>
            </a:extLst>
          </p:cNvPr>
          <p:cNvSpPr>
            <a:spLocks noGrp="1"/>
          </p:cNvSpPr>
          <p:nvPr>
            <p:ph type="body" sz="quarter" idx="10"/>
          </p:nvPr>
        </p:nvSpPr>
        <p:spPr>
          <a:xfrm>
            <a:off x="404813" y="1172392"/>
            <a:ext cx="7632282" cy="3394431"/>
          </a:xfrm>
        </p:spPr>
        <p:txBody>
          <a:bodyPr>
            <a:normAutofit/>
          </a:bodyPr>
          <a:lstStyle/>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finalidade diversa da estabelecida no instrumento;</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data anterior à vigência do convênio, salvo excepcionalmente as cobertas com outros aportes e expressamente autorizadas pela concedente;</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data posterior à vigência do convênio, salvo se expressamente autorizada pela concedente  e desde que o fato gerador tenha ocorrido durante a vigência do convênio;</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Multas, juros ou correção monetária, inclusive referentes a pagamentos ou recolhimentos fora dos prazos;</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 em favor de qualquer partícipe do convênio.</a:t>
            </a:r>
          </a:p>
          <a:p>
            <a:pPr lvl="1" algn="just" eaLnBrk="1" hangingPunct="1">
              <a:lnSpc>
                <a:spcPct val="110000"/>
              </a:lnSpc>
              <a:buClr>
                <a:schemeClr val="tx2"/>
              </a:buClr>
              <a:buFont typeface="Wingdings" panose="05000000000000000000" pitchFamily="2" charset="2"/>
              <a:buChar char="§"/>
              <a:defRPr/>
            </a:pPr>
            <a:endPar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196673A2-36C2-BB49-CD59-A2FEF2B8775F}"/>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Despesas Vedadas (Art. 50, IN 01/10 CDFNDCT)</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0B4637E-18E4-72C2-2684-E3A40E14E8B2}"/>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6387" name="Text Placeholder 2">
            <a:extLst>
              <a:ext uri="{FF2B5EF4-FFF2-40B4-BE49-F238E27FC236}">
                <a16:creationId xmlns:a16="http://schemas.microsoft.com/office/drawing/2014/main" id="{115CB2AC-547E-277C-4141-522AE0B44B6E}"/>
              </a:ext>
            </a:extLst>
          </p:cNvPr>
          <p:cNvSpPr>
            <a:spLocks noGrp="1"/>
          </p:cNvSpPr>
          <p:nvPr>
            <p:ph type="body" sz="quarter" idx="10"/>
          </p:nvPr>
        </p:nvSpPr>
        <p:spPr>
          <a:xfrm>
            <a:off x="404813" y="993638"/>
            <a:ext cx="7652907" cy="3394431"/>
          </a:xfrm>
        </p:spPr>
        <p:txBody>
          <a:bodyPr/>
          <a:lstStyle/>
          <a:p>
            <a:pPr algn="just" eaLnBrk="1" hangingPunct="1">
              <a:buClr>
                <a:schemeClr val="tx2"/>
              </a:buClr>
              <a:buFont typeface="Wingdings" panose="05000000000000000000" pitchFamily="2" charset="2"/>
              <a:buChar char="§"/>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Podem ser utilizados como fonte de recursos para alterações no plano de trabalho (Verificar necessidade de anuência prévia). Art. 46. </a:t>
            </a:r>
            <a:r>
              <a:rPr lang="pt-BR" altLang="pt-BR" sz="1400" dirty="0">
                <a:solidFill>
                  <a:srgbClr val="000000"/>
                </a:solidFill>
                <a:latin typeface="Tahoma" panose="020B0604030504040204" pitchFamily="34" charset="0"/>
                <a:ea typeface="Tahoma" panose="020B0604030504040204" pitchFamily="34" charset="0"/>
                <a:cs typeface="Tahoma" panose="020B0604030504040204" pitchFamily="34" charset="0"/>
              </a:rPr>
              <a:t>§ 3º e 4º decreto nº 9.283, de 7 de fevereiro de 2018;</a:t>
            </a: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Aqueles auferidos e sem autorização para utilização serão descontados da última liberação;</a:t>
            </a: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rendimento financeiro não utilizado deverá ser integralmente devolvido à União.</a:t>
            </a:r>
          </a:p>
        </p:txBody>
      </p:sp>
      <p:sp>
        <p:nvSpPr>
          <p:cNvPr id="4" name="CaixaDeTexto 3">
            <a:extLst>
              <a:ext uri="{FF2B5EF4-FFF2-40B4-BE49-F238E27FC236}">
                <a16:creationId xmlns:a16="http://schemas.microsoft.com/office/drawing/2014/main" id="{EF8130C2-D2B2-CFB1-BB80-510E8B254E6E}"/>
              </a:ext>
            </a:extLst>
          </p:cNvPr>
          <p:cNvSpPr txBox="1"/>
          <p:nvPr/>
        </p:nvSpPr>
        <p:spPr>
          <a:xfrm>
            <a:off x="59455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Rendimentos Financeiros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9" name="Google Shape;129;p2"/>
          <p:cNvSpPr/>
          <p:nvPr/>
        </p:nvSpPr>
        <p:spPr>
          <a:xfrm>
            <a:off x="448108" y="3369042"/>
            <a:ext cx="418011" cy="369332"/>
          </a:xfrm>
          <a:prstGeom prst="rect">
            <a:avLst/>
          </a:prstGeom>
          <a:solidFill>
            <a:srgbClr val="1E666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dirty="0">
                <a:solidFill>
                  <a:schemeClr val="lt1"/>
                </a:solidFill>
                <a:latin typeface="Tahoma"/>
                <a:ea typeface="Tahoma"/>
                <a:cs typeface="Tahoma"/>
                <a:sym typeface="Tahoma"/>
              </a:rPr>
              <a:t>2</a:t>
            </a:r>
            <a:endParaRPr dirty="0"/>
          </a:p>
        </p:txBody>
      </p:sp>
      <p:sp>
        <p:nvSpPr>
          <p:cNvPr id="2" name="Título 1"/>
          <p:cNvSpPr>
            <a:spLocks noGrp="1"/>
          </p:cNvSpPr>
          <p:nvPr>
            <p:ph type="title"/>
          </p:nvPr>
        </p:nvSpPr>
        <p:spPr>
          <a:xfrm>
            <a:off x="342900" y="9940"/>
            <a:ext cx="8229600" cy="584854"/>
          </a:xfrm>
        </p:spPr>
        <p:txBody>
          <a:bodyPr>
            <a:normAutofit/>
          </a:bodyPr>
          <a:lstStyle/>
          <a:p>
            <a:r>
              <a:rPr lang="pt-BR" dirty="0"/>
              <a:t>Agenda </a:t>
            </a:r>
          </a:p>
        </p:txBody>
      </p:sp>
      <p:sp>
        <p:nvSpPr>
          <p:cNvPr id="13" name="Google Shape;122;p2">
            <a:extLst>
              <a:ext uri="{FF2B5EF4-FFF2-40B4-BE49-F238E27FC236}">
                <a16:creationId xmlns:a16="http://schemas.microsoft.com/office/drawing/2014/main" id="{A776EE66-4EC5-8B28-2256-358F59F377F0}"/>
              </a:ext>
            </a:extLst>
          </p:cNvPr>
          <p:cNvSpPr txBox="1"/>
          <p:nvPr/>
        </p:nvSpPr>
        <p:spPr>
          <a:xfrm>
            <a:off x="908058" y="3359831"/>
            <a:ext cx="5381230" cy="369291"/>
          </a:xfrm>
          <a:prstGeom prst="rect">
            <a:avLst/>
          </a:prstGeom>
          <a:noFill/>
          <a:ln>
            <a:noFill/>
          </a:ln>
        </p:spPr>
        <p:txBody>
          <a:bodyPr spcFirstLastPara="1" wrap="square" lIns="91425" tIns="45700" rIns="91425" bIns="45700" anchor="t" anchorCtr="0">
            <a:spAutoFit/>
          </a:bodyPr>
          <a:lstStyle/>
          <a:p>
            <a:pPr lvl="0"/>
            <a:r>
              <a:rPr lang="pt-BR" sz="1800" dirty="0">
                <a:solidFill>
                  <a:srgbClr val="595959"/>
                </a:solidFill>
                <a:latin typeface="Tahoma"/>
                <a:ea typeface="Tahoma"/>
                <a:cs typeface="Tahoma"/>
                <a:sym typeface="Tahoma"/>
              </a:rPr>
              <a:t>Orientações para gestão financeira de Convênios</a:t>
            </a:r>
          </a:p>
        </p:txBody>
      </p:sp>
      <p:sp>
        <p:nvSpPr>
          <p:cNvPr id="14" name="Google Shape;126;p2">
            <a:extLst>
              <a:ext uri="{FF2B5EF4-FFF2-40B4-BE49-F238E27FC236}">
                <a16:creationId xmlns:a16="http://schemas.microsoft.com/office/drawing/2014/main" id="{F2D49284-57BA-41D4-C4C7-E80B52FFCE1F}"/>
              </a:ext>
            </a:extLst>
          </p:cNvPr>
          <p:cNvSpPr/>
          <p:nvPr/>
        </p:nvSpPr>
        <p:spPr>
          <a:xfrm>
            <a:off x="448107" y="1929816"/>
            <a:ext cx="418011" cy="369332"/>
          </a:xfrm>
          <a:prstGeom prst="rect">
            <a:avLst/>
          </a:prstGeom>
          <a:solidFill>
            <a:srgbClr val="1E666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t-BR" sz="1500" dirty="0">
                <a:solidFill>
                  <a:schemeClr val="lt1"/>
                </a:solidFill>
                <a:latin typeface="Tahoma"/>
                <a:ea typeface="Tahoma"/>
                <a:cs typeface="Tahoma"/>
                <a:sym typeface="Tahoma"/>
              </a:rPr>
              <a:t>1</a:t>
            </a:r>
            <a:endParaRPr dirty="0"/>
          </a:p>
        </p:txBody>
      </p:sp>
      <p:sp>
        <p:nvSpPr>
          <p:cNvPr id="16" name="Google Shape;120;p2">
            <a:extLst>
              <a:ext uri="{FF2B5EF4-FFF2-40B4-BE49-F238E27FC236}">
                <a16:creationId xmlns:a16="http://schemas.microsoft.com/office/drawing/2014/main" id="{1B0F6125-1163-140F-B20B-BD78B5E725BA}"/>
              </a:ext>
            </a:extLst>
          </p:cNvPr>
          <p:cNvSpPr txBox="1"/>
          <p:nvPr/>
        </p:nvSpPr>
        <p:spPr>
          <a:xfrm>
            <a:off x="908058" y="1929857"/>
            <a:ext cx="40771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dirty="0">
                <a:solidFill>
                  <a:srgbClr val="595959"/>
                </a:solidFill>
                <a:latin typeface="Tahoma"/>
                <a:ea typeface="Tahoma"/>
                <a:cs typeface="Tahoma"/>
                <a:sym typeface="Tahoma"/>
              </a:rPr>
              <a:t>FINEP ORIENTA</a:t>
            </a:r>
            <a:endParaRPr dirty="0"/>
          </a:p>
        </p:txBody>
      </p:sp>
    </p:spTree>
    <p:extLst>
      <p:ext uri="{BB962C8B-B14F-4D97-AF65-F5344CB8AC3E}">
        <p14:creationId xmlns:p14="http://schemas.microsoft.com/office/powerpoint/2010/main" val="33349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8F89CDE-3955-1B33-658A-773627ACC0C5}"/>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0483" name="Text Placeholder 2">
            <a:extLst>
              <a:ext uri="{FF2B5EF4-FFF2-40B4-BE49-F238E27FC236}">
                <a16:creationId xmlns:a16="http://schemas.microsoft.com/office/drawing/2014/main" id="{C693EC3E-73BD-188D-B8BF-C510B81D7B96}"/>
              </a:ext>
            </a:extLst>
          </p:cNvPr>
          <p:cNvSpPr>
            <a:spLocks noGrp="1"/>
          </p:cNvSpPr>
          <p:nvPr>
            <p:ph type="body" sz="quarter" idx="10"/>
          </p:nvPr>
        </p:nvSpPr>
        <p:spPr>
          <a:xfrm>
            <a:off x="404813" y="1089888"/>
            <a:ext cx="7646032" cy="2952723"/>
          </a:xfrm>
        </p:spPr>
        <p:txBody>
          <a:bodyPr>
            <a:normAutofit/>
          </a:bodyPr>
          <a:lstStyle/>
          <a:p>
            <a:pPr marL="255600" lvl="1"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convênio, TED ou acordo de cooperação e os respectivos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Planos de Trabalho </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poderão ser alterados mediante proposta, devidamente formalizada e justificada, a ser apresentada ao concedente em, no mínimo, 30 (trinta) dias antes do término de sua vigência ou no prazo nele estipulado.</a:t>
            </a:r>
          </a:p>
          <a:p>
            <a:pPr marL="255600" lvl="1"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Prorrogação do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prazo de vigência</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período máximo equivalente ao dobro do originalmente contratado, não podendo ultrapassar o prazo de 60 (sessenta) meses.</a:t>
            </a:r>
          </a:p>
        </p:txBody>
      </p:sp>
      <p:sp>
        <p:nvSpPr>
          <p:cNvPr id="4" name="CaixaDeTexto 3">
            <a:extLst>
              <a:ext uri="{FF2B5EF4-FFF2-40B4-BE49-F238E27FC236}">
                <a16:creationId xmlns:a16="http://schemas.microsoft.com/office/drawing/2014/main" id="{BA8B9EF7-A2F1-FD3A-97F9-8E829998577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Prazos (Art. 24 e 25, IN 01/10 CDFNDCT)</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78551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72CCBFE-4BFF-F12C-14B7-B3FACCABA35E}"/>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Licitação / Cotação de Preços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876CFBF4-EEB8-BC67-0058-A99BF078C74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Aquisição de bens e contratação de obras e serviços</a:t>
            </a:r>
            <a:endParaRPr lang="en-US" sz="1500" u="sng" dirty="0">
              <a:latin typeface="Verdana" pitchFamily="34" charset="0"/>
              <a:cs typeface="+mn-cs"/>
            </a:endParaRPr>
          </a:p>
        </p:txBody>
      </p:sp>
      <p:graphicFrame>
        <p:nvGraphicFramePr>
          <p:cNvPr id="3" name="Diagrama 2"/>
          <p:cNvGraphicFramePr/>
          <p:nvPr>
            <p:extLst>
              <p:ext uri="{D42A27DB-BD31-4B8C-83A1-F6EECF244321}">
                <p14:modId xmlns:p14="http://schemas.microsoft.com/office/powerpoint/2010/main" val="1402534130"/>
              </p:ext>
            </p:extLst>
          </p:nvPr>
        </p:nvGraphicFramePr>
        <p:xfrm>
          <a:off x="1524000" y="1017530"/>
          <a:ext cx="5254935" cy="3471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35021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72CCBFE-4BFF-F12C-14B7-B3FACCABA35E}"/>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Licitação / Cotação de Preços</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34819" name="Text Placeholder 2">
            <a:extLst>
              <a:ext uri="{FF2B5EF4-FFF2-40B4-BE49-F238E27FC236}">
                <a16:creationId xmlns:a16="http://schemas.microsoft.com/office/drawing/2014/main" id="{F2D3905B-4ABE-74EB-A55B-824EA0C7D1E8}"/>
              </a:ext>
            </a:extLst>
          </p:cNvPr>
          <p:cNvSpPr>
            <a:spLocks noGrp="1"/>
          </p:cNvSpPr>
          <p:nvPr>
            <p:ph type="body" sz="quarter" idx="10"/>
          </p:nvPr>
        </p:nvSpPr>
        <p:spPr/>
        <p:txBody>
          <a:bodyPr>
            <a:normAutofit/>
          </a:bodyPr>
          <a:lstStyle/>
          <a:p>
            <a:pPr algn="just" eaLnBrk="1" hangingPunct="1">
              <a:lnSpc>
                <a:spcPct val="120000"/>
              </a:lnSpc>
              <a:buClr>
                <a:schemeClr val="tx2"/>
              </a:buClr>
              <a:buFont typeface="Wingdings" panose="05000000000000000000" pitchFamily="2" charset="2"/>
              <a:buChar char="§"/>
              <a:defRPr/>
            </a:pP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ENTIDADES PRIVADAS SEM FINS LUCRATIVOS – </a:t>
            </a:r>
            <a:r>
              <a:rPr lang="pt-BR" altLang="pt-BR" b="1" dirty="0">
                <a:solidFill>
                  <a:schemeClr val="tx1"/>
                </a:solidFill>
                <a:latin typeface="Verdana" panose="020B0604030504040204" pitchFamily="34" charset="0"/>
                <a:ea typeface="Verdana" panose="020B0604030504040204" pitchFamily="34" charset="0"/>
                <a:cs typeface="Verdana" panose="020B0604030504040204" pitchFamily="34" charset="0"/>
              </a:rPr>
              <a:t>Cotação de Preços, </a:t>
            </a: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com no mínimo três propostas válidas. (art. 33 e 34 IN 01/10 CDFNDCT). </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120000"/>
              </a:lnSpc>
              <a:buClr>
                <a:schemeClr val="tx2"/>
              </a:buClr>
              <a:buFont typeface="Wingdings" panose="05000000000000000000" pitchFamily="2" charset="2"/>
              <a:buChar char="§"/>
              <a:defRPr/>
            </a:pP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ÓRGÃOS E ENTIDADES DA ADMINISTRAÇÃO PÚBLICA – </a:t>
            </a:r>
            <a:r>
              <a:rPr lang="pt-BR" altLang="pt-BR" b="1" dirty="0">
                <a:solidFill>
                  <a:schemeClr val="tx1"/>
                </a:solidFill>
                <a:latin typeface="Verdana" panose="020B0604030504040204" pitchFamily="34" charset="0"/>
                <a:ea typeface="Verdana" panose="020B0604030504040204" pitchFamily="34" charset="0"/>
                <a:cs typeface="Verdana" panose="020B0604030504040204" pitchFamily="34" charset="0"/>
              </a:rPr>
              <a:t>Licitação</a:t>
            </a: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 com base nas Leis 8.666/93 (Licitações) e 10.520/02 (Pregão). (art. 36).</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pt-BR" sz="1350" dirty="0">
                <a:solidFill>
                  <a:srgbClr val="000000"/>
                </a:solidFill>
                <a:latin typeface="Tahoma" panose="020B0604030504040204" pitchFamily="34" charset="0"/>
              </a:rPr>
              <a:t>o Acórdão 643/2018 (1ª Câmara) afirma que a jurisprudência consolidada do Tribunal de Contas da União (TCU) desobriga as entidades privadas sem fins lucrativos de realizar licitações nos estritos moldes da Lei 8.666/1993. Não obstante, indica que a mesma jurisprudência estabelece que tais entidades, embora não estejam vinculadas às disposições procedimentais da Lei de Licitações, deverão observar, incondicionalmente, os princípios nela insculpidos, a exemplo dos princípios da impessoalidade, moralidade e economicidade, conforme Acórdão TCU 3.227/2012 da 1ª Câmara; Acórdãos 899/2010, 5.460/2011 e 2.712/2012 da 2ª Câmara; e 1.331/2008 e 2.922/2013 do Plenário. </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ixaDeTexto 3">
            <a:extLst>
              <a:ext uri="{FF2B5EF4-FFF2-40B4-BE49-F238E27FC236}">
                <a16:creationId xmlns:a16="http://schemas.microsoft.com/office/drawing/2014/main" id="{876CFBF4-EEB8-BC67-0058-A99BF078C74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Aquisição de Bens  e contratação de obras e serviços</a:t>
            </a:r>
            <a:endParaRPr lang="en-US" sz="1500" u="sng" dirty="0">
              <a:latin typeface="Verdana" pitchFamily="34" charset="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D3F00E2-311C-2B44-D4A2-BB6846A8E3B7}"/>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Licitação / Cotação de Preços</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22531" name="Text Placeholder 2">
            <a:extLst>
              <a:ext uri="{FF2B5EF4-FFF2-40B4-BE49-F238E27FC236}">
                <a16:creationId xmlns:a16="http://schemas.microsoft.com/office/drawing/2014/main" id="{EE93A918-74D4-A86D-1417-2B2ECEA25491}"/>
              </a:ext>
            </a:extLst>
          </p:cNvPr>
          <p:cNvSpPr>
            <a:spLocks noGrp="1"/>
          </p:cNvSpPr>
          <p:nvPr>
            <p:ph type="body" sz="quarter" idx="10"/>
          </p:nvPr>
        </p:nvSpPr>
        <p:spPr/>
        <p:txBody>
          <a:bodyPr/>
          <a:lstStyle/>
          <a:p>
            <a:pPr lvl="1" algn="just" eaLnBrk="1" hangingPunct="1">
              <a:buClr>
                <a:schemeClr val="tx2"/>
              </a:buClr>
              <a:buFont typeface="Wingdings" panose="05000000000000000000" pitchFamily="2" charset="2"/>
              <a:buChar char="§"/>
            </a:pP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Para a aquisição de bens e contratação de obras e serviços, entidades privadas sem fins lucrativos deverão realizar, no mínimo, cotação prévia de preços, observados os </a:t>
            </a:r>
            <a:r>
              <a:rPr lang="pt-BR" altLang="pt-BR" sz="1200" u="sng" dirty="0">
                <a:solidFill>
                  <a:schemeClr val="tx1"/>
                </a:solidFill>
                <a:latin typeface="Verdana" panose="020B0604030504040204" pitchFamily="34" charset="0"/>
                <a:ea typeface="Verdana" panose="020B0604030504040204" pitchFamily="34" charset="0"/>
                <a:cs typeface="Verdana" panose="020B0604030504040204" pitchFamily="34" charset="0"/>
              </a:rPr>
              <a:t>princípios da impessoalidade, moralidade e economicidade </a:t>
            </a: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e deverá conter, no mínimo, orçamentos de três fornecedores, ressalvados os casos de dispensa e inexigibilidade previstos na legislação federal vigente.</a:t>
            </a:r>
          </a:p>
          <a:p>
            <a:pPr lvl="1" algn="just" eaLnBrk="1" hangingPunct="1">
              <a:buClr>
                <a:schemeClr val="tx2"/>
              </a:buClr>
              <a:buFont typeface="Wingdings" panose="05000000000000000000" pitchFamily="2" charset="2"/>
              <a:buChar cha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Font typeface="Wingdings" panose="05000000000000000000" pitchFamily="2" charset="2"/>
              <a:buChar char="§"/>
            </a:pP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O processo de contratação de bens, obras e serviços deve ser realizado contendo no mínimo: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cotação prévia de preços ou razão da desnecessidade;</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justificativa da escolha do fornecedor e do preço;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comprovação de recebimento do bem/serviço;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documentos fiscais.</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Parecer Técnico e/ou Jurídico </a:t>
            </a:r>
          </a:p>
        </p:txBody>
      </p:sp>
      <p:sp>
        <p:nvSpPr>
          <p:cNvPr id="4" name="CaixaDeTexto 3">
            <a:extLst>
              <a:ext uri="{FF2B5EF4-FFF2-40B4-BE49-F238E27FC236}">
                <a16:creationId xmlns:a16="http://schemas.microsoft.com/office/drawing/2014/main" id="{2564F64C-F1AC-3262-1DEC-881E42DEA40C}"/>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Cotação de Preços</a:t>
            </a:r>
            <a:endParaRPr lang="en-US" sz="1500" u="sng" dirty="0">
              <a:latin typeface="Verdana" pitchFamily="34"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FB81C4-70DC-BC0F-7EE9-0C3CD56D908F}"/>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Contrapartida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1747" name="Text Placeholder 2">
            <a:extLst>
              <a:ext uri="{FF2B5EF4-FFF2-40B4-BE49-F238E27FC236}">
                <a16:creationId xmlns:a16="http://schemas.microsoft.com/office/drawing/2014/main" id="{DDE838F7-C642-9D95-6214-6BF604737C64}"/>
              </a:ext>
            </a:extLst>
          </p:cNvPr>
          <p:cNvSpPr>
            <a:spLocks noGrp="1"/>
          </p:cNvSpPr>
          <p:nvPr>
            <p:ph type="body" sz="quarter" idx="10"/>
          </p:nvPr>
        </p:nvSpPr>
        <p:spPr>
          <a:xfrm>
            <a:off x="404813" y="993638"/>
            <a:ext cx="7639157" cy="3832744"/>
          </a:xfrm>
        </p:spPr>
        <p:txBody>
          <a:bodyPr>
            <a:normAutofit/>
          </a:bodyPr>
          <a:lstStyle/>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Recursos financeiros e/ou não-financeiros disponibilizados pelo convenente e pelo executor/</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co-executor</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em complemento aos recursos da FINEP para execução do Projeto;</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intervenientes poderão alocar recursos financeiros a título de outros aportes, para a execução do objeto;</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recursos financeiros deverão ser depositados em conta bancária especificamente criada para esta finalidade e em conformidade com os prazos estabelecidos no cronograma de desembolso (</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3º, § 1º IN01/10);</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Comprovação da Contrapartida:</a:t>
            </a:r>
          </a:p>
          <a:p>
            <a:pPr marL="555637" lvl="2" indent="-255600" algn="just">
              <a:lnSpc>
                <a:spcPct val="13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Não Financeira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formulários específicos de Prestação de Contas;</a:t>
            </a:r>
          </a:p>
          <a:p>
            <a:pPr marL="555637" lvl="2" indent="-255600" algn="just">
              <a:lnSpc>
                <a:spcPct val="13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Financeira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extratos bancários e formulários específicos de Prestação de Contas.</a:t>
            </a:r>
          </a:p>
        </p:txBody>
      </p:sp>
      <p:sp>
        <p:nvSpPr>
          <p:cNvPr id="4"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0C0AE09-CBEA-684E-B919-E91393DDCA6D}"/>
              </a:ext>
            </a:extLst>
          </p:cNvPr>
          <p:cNvSpPr>
            <a:spLocks noGrp="1"/>
          </p:cNvSpPr>
          <p:nvPr>
            <p:ph type="title"/>
          </p:nvPr>
        </p:nvSpPr>
        <p:spPr/>
        <p:txBody>
          <a:bodyPr vert="horz" lIns="91440" tIns="45720" rIns="91440" bIns="45720" rtlCol="0" anchor="ctr">
            <a:normAutofit fontScale="90000"/>
          </a:bodyPr>
          <a:lstStyle/>
          <a:p>
            <a:r>
              <a:rPr lang="pt-BR" altLang="pt-BR">
                <a:latin typeface="Tahoma" panose="020B0604030504040204" pitchFamily="34" charset="0"/>
                <a:ea typeface="Tahoma" panose="020B0604030504040204" pitchFamily="34" charset="0"/>
                <a:cs typeface="Tahoma" panose="020B0604030504040204" pitchFamily="34" charset="0"/>
              </a:rPr>
              <a:t>Contrapartida</a:t>
            </a:r>
            <a:br>
              <a:rPr lang="en-US" altLang="pt-BR">
                <a:latin typeface="Tahoma" panose="020B0604030504040204" pitchFamily="34" charset="0"/>
                <a:ea typeface="Tahoma" panose="020B0604030504040204" pitchFamily="34" charset="0"/>
                <a:cs typeface="Tahoma" panose="020B0604030504040204" pitchFamily="34" charset="0"/>
              </a:rPr>
            </a:br>
            <a:endParaRPr lang="en-US" altLang="pt-BR">
              <a:latin typeface="Tahoma" panose="020B0604030504040204" pitchFamily="34" charset="0"/>
              <a:ea typeface="Tahoma" panose="020B0604030504040204" pitchFamily="34" charset="0"/>
              <a:cs typeface="Tahoma" panose="020B0604030504040204" pitchFamily="34" charset="0"/>
            </a:endParaRPr>
          </a:p>
        </p:txBody>
      </p:sp>
      <p:sp>
        <p:nvSpPr>
          <p:cNvPr id="24579" name="Text Placeholder 2">
            <a:extLst>
              <a:ext uri="{FF2B5EF4-FFF2-40B4-BE49-F238E27FC236}">
                <a16:creationId xmlns:a16="http://schemas.microsoft.com/office/drawing/2014/main" id="{10F0275F-3A90-7B5C-9CAD-24675C67DB97}"/>
              </a:ext>
            </a:extLst>
          </p:cNvPr>
          <p:cNvSpPr>
            <a:spLocks noGrp="1"/>
          </p:cNvSpPr>
          <p:nvPr>
            <p:ph type="body" sz="quarter" idx="10"/>
          </p:nvPr>
        </p:nvSpPr>
        <p:spPr/>
        <p:txBody>
          <a:bodyPr>
            <a:normAutofit/>
          </a:bodyPr>
          <a:lstStyle/>
          <a:p>
            <a:pPr algn="just">
              <a:lnSpc>
                <a:spcPct val="110000"/>
              </a:lnSpc>
              <a:spcBef>
                <a:spcPts val="84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convenente deverá restituir ao concedente o valor correspondente ao percentual da contrapartida pactuada não aplicada na consecução do objeto do convênio, atualizado monetariamente, </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co-responsabilizando</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as instituições executoras.</a:t>
            </a:r>
          </a:p>
        </p:txBody>
      </p:sp>
      <p:graphicFrame>
        <p:nvGraphicFramePr>
          <p:cNvPr id="5" name="Tabela 4">
            <a:extLst>
              <a:ext uri="{FF2B5EF4-FFF2-40B4-BE49-F238E27FC236}">
                <a16:creationId xmlns:a16="http://schemas.microsoft.com/office/drawing/2014/main" id="{F7745202-F5B3-F547-0BA4-0E9451E84008}"/>
              </a:ext>
            </a:extLst>
          </p:cNvPr>
          <p:cNvGraphicFramePr>
            <a:graphicFrameLocks noGrp="1"/>
          </p:cNvGraphicFramePr>
          <p:nvPr>
            <p:extLst>
              <p:ext uri="{D42A27DB-BD31-4B8C-83A1-F6EECF244321}">
                <p14:modId xmlns:p14="http://schemas.microsoft.com/office/powerpoint/2010/main" val="3689488906"/>
              </p:ext>
            </p:extLst>
          </p:nvPr>
        </p:nvGraphicFramePr>
        <p:xfrm>
          <a:off x="2224682" y="1935554"/>
          <a:ext cx="5021765" cy="2780828"/>
        </p:xfrm>
        <a:graphic>
          <a:graphicData uri="http://schemas.openxmlformats.org/drawingml/2006/table">
            <a:tbl>
              <a:tblPr>
                <a:tableStyleId>{5C22544A-7EE6-4342-B048-85BDC9FD1C3A}</a:tableStyleId>
              </a:tblPr>
              <a:tblGrid>
                <a:gridCol w="2724503">
                  <a:extLst>
                    <a:ext uri="{9D8B030D-6E8A-4147-A177-3AD203B41FA5}">
                      <a16:colId xmlns:a16="http://schemas.microsoft.com/office/drawing/2014/main" val="20000"/>
                    </a:ext>
                  </a:extLst>
                </a:gridCol>
                <a:gridCol w="1236568">
                  <a:extLst>
                    <a:ext uri="{9D8B030D-6E8A-4147-A177-3AD203B41FA5}">
                      <a16:colId xmlns:a16="http://schemas.microsoft.com/office/drawing/2014/main" val="20001"/>
                    </a:ext>
                  </a:extLst>
                </a:gridCol>
                <a:gridCol w="1060694">
                  <a:extLst>
                    <a:ext uri="{9D8B030D-6E8A-4147-A177-3AD203B41FA5}">
                      <a16:colId xmlns:a16="http://schemas.microsoft.com/office/drawing/2014/main" val="20002"/>
                    </a:ext>
                  </a:extLst>
                </a:gridCol>
              </a:tblGrid>
              <a:tr h="161434">
                <a:tc>
                  <a:txBody>
                    <a:bodyPr/>
                    <a:lstStyle/>
                    <a:p>
                      <a:pPr algn="l" fontAlgn="b"/>
                      <a:r>
                        <a:rPr lang="pt-BR" sz="800" i="1" u="none" strike="noStrike" dirty="0">
                          <a:effectLst/>
                        </a:rPr>
                        <a:t>Previsão no Plano de Trabalho</a:t>
                      </a:r>
                      <a:endParaRPr lang="pt-BR" sz="800" b="1" i="1"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143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R$ 1.000.000,00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50,00%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434">
                <a:tc>
                  <a:txBody>
                    <a:bodyPr/>
                    <a:lstStyle/>
                    <a:p>
                      <a:pPr algn="l" fontAlgn="b"/>
                      <a:r>
                        <a:rPr lang="pt-BR" sz="800" u="none" strike="noStrike" dirty="0">
                          <a:effectLst/>
                        </a:rPr>
                        <a:t>Partícipe 1 - Contrapartida Financeira</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R$ 1.000.000,00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50,00%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434">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R$ 2.000.000,00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1434">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ctr"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73584">
                <a:tc>
                  <a:txBody>
                    <a:bodyPr/>
                    <a:lstStyle/>
                    <a:p>
                      <a:pPr algn="l" fontAlgn="b"/>
                      <a:r>
                        <a:rPr lang="pt-BR" sz="800" i="1" u="none" strike="noStrike" dirty="0">
                          <a:effectLst/>
                        </a:rPr>
                        <a:t>Aceito na PC</a:t>
                      </a:r>
                      <a:endParaRPr lang="pt-BR" sz="800" b="1" i="1"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endParaRPr lang="pt-BR" sz="800" b="0"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358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R$ 1.000.000,00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66,67%</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3584">
                <a:tc>
                  <a:txBody>
                    <a:bodyPr/>
                    <a:lstStyle/>
                    <a:p>
                      <a:pPr algn="l" fontAlgn="b"/>
                      <a:r>
                        <a:rPr lang="pt-BR" sz="800" u="none" strike="noStrike" dirty="0">
                          <a:effectLst/>
                        </a:rPr>
                        <a:t>Partícipe 1 - Contrapartida Financeira</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R$ 500.000,00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33,33%</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1434">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R$ 1.500.000,00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1434">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161434">
                <a:tc>
                  <a:txBody>
                    <a:bodyPr/>
                    <a:lstStyle/>
                    <a:p>
                      <a:pPr algn="l" fontAlgn="b"/>
                      <a:endParaRPr lang="pt-BR" sz="800" b="0" i="0" u="none" strike="noStrike" dirty="0">
                        <a:effectLst/>
                        <a:latin typeface="Arial"/>
                      </a:endParaRPr>
                    </a:p>
                  </a:txBody>
                  <a:tcPr marL="7143" marR="7143" marT="7146" marB="0" anchor="b"/>
                </a:tc>
                <a:tc>
                  <a:txBody>
                    <a:bodyPr/>
                    <a:lstStyle/>
                    <a:p>
                      <a:pPr algn="l" fontAlgn="b"/>
                      <a:endParaRPr lang="pt-BR" sz="800" b="0" i="0" u="none" strike="noStrike">
                        <a:effectLst/>
                        <a:latin typeface="Arial"/>
                      </a:endParaRPr>
                    </a:p>
                  </a:txBody>
                  <a:tcPr marL="7143" marR="7143" marT="7146" marB="0" anchor="b"/>
                </a:tc>
                <a:tc>
                  <a:txBody>
                    <a:bodyPr/>
                    <a:lstStyle/>
                    <a:p>
                      <a:pPr algn="l" fontAlgn="b"/>
                      <a:endParaRPr lang="pt-BR" sz="800" b="0" i="0" u="none" strike="noStrike">
                        <a:effectLst/>
                        <a:latin typeface="Arial"/>
                      </a:endParaRPr>
                    </a:p>
                  </a:txBody>
                  <a:tcPr marL="7143" marR="7143" marT="7146" marB="0" anchor="b"/>
                </a:tc>
                <a:extLst>
                  <a:ext uri="{0D108BD9-81ED-4DB2-BD59-A6C34878D82A}">
                    <a16:rowId xmlns:a16="http://schemas.microsoft.com/office/drawing/2014/main" val="10010"/>
                  </a:ext>
                </a:extLst>
              </a:tr>
              <a:tr h="161434">
                <a:tc>
                  <a:txBody>
                    <a:bodyPr/>
                    <a:lstStyle/>
                    <a:p>
                      <a:pPr algn="l" fontAlgn="b"/>
                      <a:endParaRPr lang="pt-BR" sz="800" b="0"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Pactuado</a:t>
                      </a:r>
                      <a:endParaRPr lang="pt-BR" sz="800" b="1"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r>
                        <a:rPr lang="pt-BR" sz="800" u="none" strike="noStrike">
                          <a:effectLst/>
                        </a:rPr>
                        <a:t>Diferença</a:t>
                      </a:r>
                      <a:endParaRPr lang="pt-BR" sz="800" b="1"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143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R$ 750.000,00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R$ 250.000,00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61434">
                <a:tc>
                  <a:txBody>
                    <a:bodyPr/>
                    <a:lstStyle/>
                    <a:p>
                      <a:pPr algn="l" fontAlgn="b"/>
                      <a:r>
                        <a:rPr lang="pt-BR" sz="800" u="none" strike="noStrike">
                          <a:effectLst/>
                        </a:rPr>
                        <a:t>Partícipe 1 - Contrapartida Financeira</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R$ 750.000,00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-R$ 250.000,00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61434">
                <a:tc>
                  <a:txBody>
                    <a:bodyPr/>
                    <a:lstStyle/>
                    <a:p>
                      <a:pPr algn="l" fontAlgn="b"/>
                      <a:r>
                        <a:rPr lang="pt-BR" sz="800" u="none" strike="noStrike">
                          <a:effectLst/>
                        </a:rPr>
                        <a:t> </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R$ 1.500.000,00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61434">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61434">
                <a:tc>
                  <a:txBody>
                    <a:bodyPr/>
                    <a:lstStyle/>
                    <a:p>
                      <a:pPr algn="l" fontAlgn="b"/>
                      <a:endParaRPr lang="pt-BR" sz="800" b="0" i="0" u="none" strike="noStrike">
                        <a:effectLst/>
                        <a:latin typeface="Arial"/>
                      </a:endParaRPr>
                    </a:p>
                  </a:txBody>
                  <a:tcPr marL="7143" marR="7143" marT="7146" marB="0" anchor="b">
                    <a:lnR w="12700" cap="flat" cmpd="sng" algn="ctr">
                      <a:solidFill>
                        <a:schemeClr val="tx1"/>
                      </a:solidFill>
                      <a:prstDash val="solid"/>
                      <a:round/>
                      <a:headEnd type="none" w="med" len="med"/>
                      <a:tailEnd type="none" w="med" len="med"/>
                    </a:lnR>
                  </a:tcPr>
                </a:tc>
                <a:tc>
                  <a:txBody>
                    <a:bodyPr/>
                    <a:lstStyle/>
                    <a:p>
                      <a:pPr algn="ctr" fontAlgn="b"/>
                      <a:r>
                        <a:rPr lang="pt-BR" sz="800" b="1" u="none" strike="noStrike" dirty="0">
                          <a:effectLst/>
                        </a:rPr>
                        <a:t>Devolução</a:t>
                      </a:r>
                      <a:endParaRPr lang="pt-BR" sz="800" b="1"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b="1" u="none" strike="noStrike" dirty="0">
                          <a:effectLst/>
                        </a:rPr>
                        <a:t>R$ 250.000,00</a:t>
                      </a:r>
                      <a:endParaRPr lang="pt-BR" sz="800" b="1"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06AD-73B4-EDD9-E4DB-194052A4A0E0}"/>
              </a:ext>
            </a:extLst>
          </p:cNvPr>
          <p:cNvSpPr>
            <a:spLocks noGrp="1"/>
          </p:cNvSpPr>
          <p:nvPr>
            <p:ph type="title"/>
          </p:nvPr>
        </p:nvSpPr>
        <p:spPr>
          <a:xfrm>
            <a:off x="299075" y="323135"/>
            <a:ext cx="8229600" cy="460824"/>
          </a:xfrm>
        </p:spPr>
        <p:txBody>
          <a:bodyPr vert="horz" lIns="91440" tIns="45720" rIns="91440" bIns="45720" rtlCol="0" anchor="ctr">
            <a:normAutofit fontScale="90000"/>
          </a:bodyPr>
          <a:lstStyle/>
          <a:p>
            <a:br>
              <a:rPr lang="pt-BR" dirty="0">
                <a:latin typeface="Tahoma" panose="020B0604030504040204" pitchFamily="34" charset="0"/>
                <a:ea typeface="Tahoma" panose="020B0604030504040204" pitchFamily="34" charset="0"/>
                <a:cs typeface="Tahoma" panose="020B0604030504040204" pitchFamily="34" charset="0"/>
              </a:rPr>
            </a:br>
            <a:r>
              <a:rPr lang="pt-BR" dirty="0">
                <a:latin typeface="Tahoma" panose="020B0604030504040204" pitchFamily="34" charset="0"/>
                <a:ea typeface="Tahoma" panose="020B0604030504040204" pitchFamily="34" charset="0"/>
                <a:cs typeface="Tahoma" panose="020B0604030504040204" pitchFamily="34" charset="0"/>
              </a:rPr>
              <a:t>Remanejamento Financeiro / Alteração de Itens</a:t>
            </a: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8C101B7F-A033-2237-4DB4-13D3D383B2A6}"/>
              </a:ext>
            </a:extLst>
          </p:cNvPr>
          <p:cNvSpPr>
            <a:spLocks noGrp="1"/>
          </p:cNvSpPr>
          <p:nvPr>
            <p:ph type="body" sz="quarter" idx="10"/>
          </p:nvPr>
        </p:nvSpPr>
        <p:spPr>
          <a:xfrm>
            <a:off x="404813" y="2640073"/>
            <a:ext cx="7625407" cy="2392566"/>
          </a:xfrm>
        </p:spPr>
        <p:txBody>
          <a:bodyPr rtlCol="0">
            <a:normAutofit/>
          </a:bodyPr>
          <a:lstStyle/>
          <a:p>
            <a:pPr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Remanejamento entre categorias econômicas (custeio e capital): É possível a qualquer momento dentro do prazo de execução do projeto;</a:t>
            </a:r>
          </a:p>
          <a:p>
            <a:pPr algn="just">
              <a:lnSpc>
                <a:spcPct val="110000"/>
              </a:lnSpc>
              <a:spcBef>
                <a:spcPts val="840"/>
              </a:spcBef>
              <a:buClr>
                <a:schemeClr val="tx2"/>
              </a:buClr>
              <a:buFont typeface="Wingdings" panose="05000000000000000000" pitchFamily="2" charset="2"/>
              <a:buChar char="ü"/>
              <a:defRPr/>
            </a:pPr>
            <a:r>
              <a:rPr lang="pt-BR" sz="1400" dirty="0">
                <a:solidFill>
                  <a:srgbClr val="DD4F05"/>
                </a:solidFill>
                <a:latin typeface="Tahoma" panose="020B0604030504040204" pitchFamily="34" charset="0"/>
                <a:ea typeface="Tahoma" panose="020B0604030504040204" pitchFamily="34" charset="0"/>
                <a:cs typeface="Tahoma" panose="020B0604030504040204" pitchFamily="34" charset="0"/>
              </a:rPr>
              <a:t>Portal do Cliente</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Alteração das Rubricas previstas: Remanejamento Financeiro;</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Alteração dos membros da Equipe Executora: Solicitação de alteração de equipe;</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Canal para dúvidas: </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cp_portal@finep.gov.br</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Google Shape;137;p3"/>
          <p:cNvSpPr/>
          <p:nvPr/>
        </p:nvSpPr>
        <p:spPr>
          <a:xfrm>
            <a:off x="7627039" y="198797"/>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5" name="Google Shape;137;p3"/>
          <p:cNvSpPr/>
          <p:nvPr/>
        </p:nvSpPr>
        <p:spPr>
          <a:xfrm>
            <a:off x="4656993" y="1148730"/>
            <a:ext cx="1647864"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Análise da Área Operacional</a:t>
            </a:r>
            <a:endParaRPr sz="1050" dirty="0"/>
          </a:p>
        </p:txBody>
      </p:sp>
      <p:sp>
        <p:nvSpPr>
          <p:cNvPr id="6" name="Google Shape;141;p3"/>
          <p:cNvSpPr/>
          <p:nvPr/>
        </p:nvSpPr>
        <p:spPr>
          <a:xfrm>
            <a:off x="3063881" y="1162006"/>
            <a:ext cx="1795936" cy="1273506"/>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Análise Orçamentária</a:t>
            </a:r>
            <a:endParaRPr dirty="0"/>
          </a:p>
        </p:txBody>
      </p:sp>
      <p:sp>
        <p:nvSpPr>
          <p:cNvPr id="7" name="Google Shape;141;p3"/>
          <p:cNvSpPr/>
          <p:nvPr/>
        </p:nvSpPr>
        <p:spPr>
          <a:xfrm>
            <a:off x="1470769" y="1162006"/>
            <a:ext cx="1795936" cy="1273506"/>
          </a:xfrm>
          <a:prstGeom prst="chevron">
            <a:avLst>
              <a:gd name="adj" fmla="val 25790"/>
            </a:avLst>
          </a:prstGeom>
          <a:solidFill>
            <a:schemeClr val="accent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Solicitação do convenente </a:t>
            </a:r>
          </a:p>
          <a:p>
            <a:pPr marL="0" marR="0" lvl="0" indent="0" algn="ctr" rtl="0">
              <a:spcBef>
                <a:spcPts val="0"/>
              </a:spcBef>
              <a:spcAft>
                <a:spcPts val="0"/>
              </a:spcAft>
              <a:buNone/>
            </a:pPr>
            <a:r>
              <a:rPr lang="pt-BR" sz="1050" dirty="0">
                <a:solidFill>
                  <a:srgbClr val="FFFFFF"/>
                </a:solidFill>
                <a:latin typeface="Tahoma"/>
                <a:ea typeface="Tahoma"/>
                <a:cs typeface="Tahoma"/>
                <a:sym typeface="Tahoma"/>
              </a:rPr>
              <a:t>(PORTAL DO CLIENTE)</a:t>
            </a:r>
            <a:endParaRPr dirty="0"/>
          </a:p>
        </p:txBody>
      </p:sp>
    </p:spTree>
    <p:extLst>
      <p:ext uri="{BB962C8B-B14F-4D97-AF65-F5344CB8AC3E}">
        <p14:creationId xmlns:p14="http://schemas.microsoft.com/office/powerpoint/2010/main" val="66451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06AD-73B4-EDD9-E4DB-194052A4A0E0}"/>
              </a:ext>
            </a:extLst>
          </p:cNvPr>
          <p:cNvSpPr>
            <a:spLocks noGrp="1"/>
          </p:cNvSpPr>
          <p:nvPr>
            <p:ph type="title"/>
          </p:nvPr>
        </p:nvSpPr>
        <p:spPr/>
        <p:txBody>
          <a:bodyPr rtlCol="0">
            <a:normAutofit fontScale="90000"/>
          </a:bodyPr>
          <a:lstStyle/>
          <a:p>
            <a:pPr>
              <a:defRPr/>
            </a:pPr>
            <a:r>
              <a:rPr lang="pt-BR" sz="1950" b="1" dirty="0">
                <a:latin typeface="Verdana" pitchFamily="34" charset="0"/>
              </a:rPr>
              <a:t>Remanejamento Financeiro / Alteração de Itens</a:t>
            </a:r>
            <a:br>
              <a:rPr lang="en-US" sz="2100" dirty="0">
                <a:latin typeface="Times New Roman" charset="0"/>
              </a:rPr>
            </a:br>
            <a:br>
              <a:rPr lang="en-US" sz="2100" dirty="0">
                <a:latin typeface="Times New Roman" charset="0"/>
              </a:rPr>
            </a:br>
            <a:endParaRPr lang="en-US" altLang="pt-BR" sz="2100" b="1" dirty="0">
              <a:latin typeface="Verdana" pitchFamily="34" charset="0"/>
            </a:endParaRPr>
          </a:p>
        </p:txBody>
      </p:sp>
      <p:sp>
        <p:nvSpPr>
          <p:cNvPr id="3" name="Text Placeholder 2">
            <a:extLst>
              <a:ext uri="{FF2B5EF4-FFF2-40B4-BE49-F238E27FC236}">
                <a16:creationId xmlns:a16="http://schemas.microsoft.com/office/drawing/2014/main" id="{8C101B7F-A033-2237-4DB4-13D3D383B2A6}"/>
              </a:ext>
            </a:extLst>
          </p:cNvPr>
          <p:cNvSpPr>
            <a:spLocks noGrp="1"/>
          </p:cNvSpPr>
          <p:nvPr>
            <p:ph type="body" sz="quarter" idx="10"/>
          </p:nvPr>
        </p:nvSpPr>
        <p:spPr/>
        <p:txBody>
          <a:bodyPr rtlCol="0">
            <a:normAutofit fontScale="92500" lnSpcReduction="10000"/>
          </a:bodyPr>
          <a:lstStyle/>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Canal para Dúvidas do Portal do Cliente – </a:t>
            </a:r>
            <a:r>
              <a:rPr lang="pt-BR" dirty="0">
                <a:solidFill>
                  <a:schemeClr val="tx1"/>
                </a:solidFill>
                <a:latin typeface="Verdana" panose="020B0604030504040204" pitchFamily="34" charset="0"/>
                <a:ea typeface="Verdana" panose="020B0604030504040204" pitchFamily="34" charset="0"/>
                <a:hlinkClick r:id="rId2"/>
              </a:rPr>
              <a:t>cp_portal@finep.gov.br</a:t>
            </a:r>
            <a:endParaRPr lang="pt-BR" dirty="0">
              <a:solidFill>
                <a:schemeClr val="tx1"/>
              </a:solidFill>
              <a:latin typeface="Verdana" panose="020B0604030504040204" pitchFamily="34" charset="0"/>
              <a:ea typeface="Verdana" panose="020B0604030504040204" pitchFamily="34" charset="0"/>
            </a:endParaRP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Durante a execução do projeto, as </a:t>
            </a: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rubricas previstas podem ser alteradas </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através de Pedido de Remanejamento Financeiro e </a:t>
            </a: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os membros da Equipe Executora</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 através de Solicitação de Alteração de Equipe.</a:t>
            </a:r>
          </a:p>
          <a:p>
            <a:pPr algn="just">
              <a:lnSpc>
                <a:spcPct val="120000"/>
              </a:lnSpc>
              <a:buClr>
                <a:schemeClr val="tx2"/>
              </a:buClr>
              <a:buFont typeface="Wingdings" pitchFamily="2" charset="2"/>
              <a:buChar char="§"/>
              <a:defRPr/>
            </a:pP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ct val="120000"/>
              </a:lnSpc>
              <a:buClr>
                <a:schemeClr val="tx2"/>
              </a:buClr>
              <a:buFont typeface="Wingdings" pitchFamily="2" charset="2"/>
              <a:buChar char="§"/>
              <a:defRPr/>
            </a:pP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Como é o fluxo?</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Solicitação do convenente através do Portal do Cliente</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Análise orçamentária</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Análise da área operacional</a:t>
            </a:r>
          </a:p>
          <a:p>
            <a:pPr algn="just">
              <a:lnSpc>
                <a:spcPct val="120000"/>
              </a:lnSpc>
              <a:buClr>
                <a:schemeClr val="tx2"/>
              </a:buClr>
              <a:buFont typeface="Wingdings" pitchFamily="2" charset="2"/>
              <a:buChar char="§"/>
              <a:defRPr/>
            </a:pP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Remanejamento entre categorias econômicas (custeio e capital): É possível remanejar a qualquer momento dentro do prazo de execução do projeto;</a:t>
            </a: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Durante a execução do projeto, as rubricas previstas podem ser alteradas através de Pedido de Remanejamento Financeiro e os membros da Equipe Executora através de Solicitação de Alteração de Equipe. Para projetos de </a:t>
            </a:r>
            <a:r>
              <a:rPr lang="pt-BR" dirty="0" err="1">
                <a:solidFill>
                  <a:schemeClr val="tx1"/>
                </a:solidFill>
                <a:latin typeface="Verdana" panose="020B0604030504040204" pitchFamily="34" charset="0"/>
                <a:ea typeface="Verdana" panose="020B0604030504040204" pitchFamily="34" charset="0"/>
                <a:cs typeface="Verdana" panose="020B0604030504040204" pitchFamily="34" charset="0"/>
              </a:rPr>
              <a:t>ICTs</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 estas solicitações devem ser enviadas através do Portal do Cliente da Finep (link https://portaldocliente.finep.gov.br/).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7D9720-CF0F-C778-A394-567BEE5CB503}"/>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Composição Prestação de Contas</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p:txBody>
          <a:bodyPr/>
          <a:lstStyle/>
          <a:p>
            <a:endParaRPr lang="pt-BR" dirty="0"/>
          </a:p>
        </p:txBody>
      </p:sp>
      <p:sp>
        <p:nvSpPr>
          <p:cNvPr id="26627" name="CaixaDeTexto 3">
            <a:extLst>
              <a:ext uri="{FF2B5EF4-FFF2-40B4-BE49-F238E27FC236}">
                <a16:creationId xmlns:a16="http://schemas.microsoft.com/office/drawing/2014/main" id="{22908B34-28F3-C7BA-A07C-89CF9E5FC92E}"/>
              </a:ext>
            </a:extLst>
          </p:cNvPr>
          <p:cNvSpPr txBox="1">
            <a:spLocks noChangeArrowheads="1"/>
          </p:cNvSpPr>
          <p:nvPr/>
        </p:nvSpPr>
        <p:spPr bwMode="auto">
          <a:xfrm>
            <a:off x="3758804" y="996553"/>
            <a:ext cx="407789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Demonstrativos de Receitas e Despesas (anexo 2);</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Conciliação Bancária (anexo 3);</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Relação de Pagamentos (anexo 4);</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Relação de Bens (anexo 5);</a:t>
            </a:r>
          </a:p>
          <a:p>
            <a:pPr algn="just" eaLnBrk="1" hangingPunct="1">
              <a:lnSpc>
                <a:spcPct val="90000"/>
              </a:lnSpc>
              <a:spcBef>
                <a:spcPct val="0"/>
              </a:spcBef>
              <a:buClr>
                <a:schemeClr val="tx2"/>
              </a:buClr>
              <a:buFont typeface="Arial" panose="020B0604020202020204" pitchFamily="34" charset="0"/>
              <a:buNone/>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Mapa de Cotação / Licitação (Anexo III);</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Mapa de Dispensa/Inexigibilidade(Anexo IV);</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Extratos bancários da conta corrente e da aplicação financeira;</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Notas fiscais e documentos de procedimento de cotação/licitação ( Facultativo ou sob demanda)</a:t>
            </a:r>
          </a:p>
          <a:p>
            <a:pPr algn="just" eaLnBrk="1" hangingPunct="1">
              <a:lnSpc>
                <a:spcPct val="90000"/>
              </a:lnSpc>
              <a:spcBef>
                <a:spcPct val="0"/>
              </a:spcBef>
              <a:buClr>
                <a:schemeClr val="tx2"/>
              </a:buClr>
              <a:buFont typeface="Arial" panose="020B0604020202020204" pitchFamily="34" charset="0"/>
              <a:buNone/>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p:txBody>
      </p:sp>
      <p:sp>
        <p:nvSpPr>
          <p:cNvPr id="26628" name="CaixaDeTexto 5">
            <a:extLst>
              <a:ext uri="{FF2B5EF4-FFF2-40B4-BE49-F238E27FC236}">
                <a16:creationId xmlns:a16="http://schemas.microsoft.com/office/drawing/2014/main" id="{2FE47795-9FA1-85FC-C1F6-F7DCD2A852D4}"/>
              </a:ext>
            </a:extLst>
          </p:cNvPr>
          <p:cNvSpPr txBox="1">
            <a:spLocks noChangeArrowheads="1"/>
          </p:cNvSpPr>
          <p:nvPr/>
        </p:nvSpPr>
        <p:spPr bwMode="auto">
          <a:xfrm>
            <a:off x="594447" y="629251"/>
            <a:ext cx="2012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FINEP</a:t>
            </a:r>
          </a:p>
        </p:txBody>
      </p:sp>
      <p:sp>
        <p:nvSpPr>
          <p:cNvPr id="26629" name="AutoShape 15">
            <a:extLst>
              <a:ext uri="{FF2B5EF4-FFF2-40B4-BE49-F238E27FC236}">
                <a16:creationId xmlns:a16="http://schemas.microsoft.com/office/drawing/2014/main" id="{E72F1854-6341-D094-F7D0-367ADDC5158A}"/>
              </a:ext>
            </a:extLst>
          </p:cNvPr>
          <p:cNvSpPr>
            <a:spLocks/>
          </p:cNvSpPr>
          <p:nvPr/>
        </p:nvSpPr>
        <p:spPr bwMode="auto">
          <a:xfrm>
            <a:off x="3394473" y="1195388"/>
            <a:ext cx="273844" cy="3383756"/>
          </a:xfrm>
          <a:prstGeom prst="leftBrace">
            <a:avLst>
              <a:gd name="adj1" fmla="val 53888"/>
              <a:gd name="adj2" fmla="val 51931"/>
            </a:avLst>
          </a:prstGeom>
          <a:noFill/>
          <a:ln w="22225">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endParaRPr lang="en-US" altLang="pt-BR" sz="1350" b="1">
              <a:latin typeface="Times New Roman" panose="02020603050405020304" pitchFamily="18" charset="0"/>
            </a:endParaRPr>
          </a:p>
        </p:txBody>
      </p:sp>
      <p:sp>
        <p:nvSpPr>
          <p:cNvPr id="26630" name="CaixaDeTexto 7">
            <a:extLst>
              <a:ext uri="{FF2B5EF4-FFF2-40B4-BE49-F238E27FC236}">
                <a16:creationId xmlns:a16="http://schemas.microsoft.com/office/drawing/2014/main" id="{A1E02333-C196-3888-C312-F3E4DC548AEE}"/>
              </a:ext>
            </a:extLst>
          </p:cNvPr>
          <p:cNvSpPr txBox="1">
            <a:spLocks noChangeArrowheads="1"/>
          </p:cNvSpPr>
          <p:nvPr/>
        </p:nvSpPr>
        <p:spPr bwMode="auto">
          <a:xfrm>
            <a:off x="1379220" y="2589610"/>
            <a:ext cx="1858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200" b="1" dirty="0">
                <a:latin typeface="Verdana" panose="020B0604030504040204" pitchFamily="34" charset="0"/>
                <a:ea typeface="Verdana" panose="020B0604030504040204" pitchFamily="34" charset="0"/>
                <a:cs typeface="Verdana" panose="020B0604030504040204" pitchFamily="34" charset="0"/>
              </a:rPr>
              <a:t>Formulário de Acompanhamento Financeiro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7D9720-CF0F-C778-A394-567BEE5CB50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6628" name="CaixaDeTexto 5">
            <a:extLst>
              <a:ext uri="{FF2B5EF4-FFF2-40B4-BE49-F238E27FC236}">
                <a16:creationId xmlns:a16="http://schemas.microsoft.com/office/drawing/2014/main" id="{2FE47795-9FA1-85FC-C1F6-F7DCD2A852D4}"/>
              </a:ext>
            </a:extLst>
          </p:cNvPr>
          <p:cNvSpPr txBox="1">
            <a:spLocks noChangeArrowheads="1"/>
          </p:cNvSpPr>
          <p:nvPr/>
        </p:nvSpPr>
        <p:spPr bwMode="auto">
          <a:xfrm>
            <a:off x="594447" y="629251"/>
            <a:ext cx="2012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FINEP</a:t>
            </a:r>
          </a:p>
        </p:txBody>
      </p:sp>
      <p:graphicFrame>
        <p:nvGraphicFramePr>
          <p:cNvPr id="3" name="Diagrama 2"/>
          <p:cNvGraphicFramePr/>
          <p:nvPr>
            <p:extLst>
              <p:ext uri="{D42A27DB-BD31-4B8C-83A1-F6EECF244321}">
                <p14:modId xmlns:p14="http://schemas.microsoft.com/office/powerpoint/2010/main" val="2899703624"/>
              </p:ext>
            </p:extLst>
          </p:nvPr>
        </p:nvGraphicFramePr>
        <p:xfrm>
          <a:off x="457200" y="1165561"/>
          <a:ext cx="8536191" cy="380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30019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F3E4C-780E-5C14-0A29-2ADC4CD8F0F9}"/>
              </a:ext>
            </a:extLst>
          </p:cNvPr>
          <p:cNvSpPr>
            <a:spLocks noGrp="1"/>
          </p:cNvSpPr>
          <p:nvPr>
            <p:ph type="title"/>
          </p:nvPr>
        </p:nvSpPr>
        <p:spPr/>
        <p:txBody>
          <a:bodyPr>
            <a:normAutofit fontScale="90000"/>
          </a:bodyPr>
          <a:lstStyle/>
          <a:p>
            <a:br>
              <a:rPr lang="pt-BR" sz="3200" dirty="0">
                <a:solidFill>
                  <a:srgbClr val="595959"/>
                </a:solidFill>
                <a:latin typeface="Tahoma"/>
                <a:ea typeface="Tahoma"/>
                <a:cs typeface="Tahoma"/>
                <a:sym typeface="Tahoma"/>
              </a:rPr>
            </a:br>
            <a:r>
              <a:rPr lang="pt-BR" sz="3300" dirty="0">
                <a:sym typeface="Tahoma"/>
              </a:rPr>
              <a:t>FINEP ORIENTA</a:t>
            </a:r>
            <a:br>
              <a:rPr lang="pt-BR" dirty="0"/>
            </a:br>
            <a:endParaRPr lang="pt-BR" dirty="0"/>
          </a:p>
        </p:txBody>
      </p:sp>
      <p:sp>
        <p:nvSpPr>
          <p:cNvPr id="3" name="Espaço Reservado para Texto 2">
            <a:extLst>
              <a:ext uri="{FF2B5EF4-FFF2-40B4-BE49-F238E27FC236}">
                <a16:creationId xmlns:a16="http://schemas.microsoft.com/office/drawing/2014/main" id="{E3995105-1879-073C-1064-FCB609964A6D}"/>
              </a:ext>
            </a:extLst>
          </p:cNvPr>
          <p:cNvSpPr>
            <a:spLocks noGrp="1"/>
          </p:cNvSpPr>
          <p:nvPr>
            <p:ph type="body" sz="quarter" idx="10"/>
          </p:nvPr>
        </p:nvSpPr>
        <p:spPr/>
        <p:txBody>
          <a:bodyPr/>
          <a:lstStyle/>
          <a:p>
            <a:pPr marL="0" indent="0" algn="ctr">
              <a:buNone/>
            </a:pPr>
            <a:r>
              <a:rPr lang="pt-BR" dirty="0">
                <a:hlinkClick r:id="rId2"/>
              </a:rPr>
              <a:t>https://www.youtube.com/watch?v=9ohVoxRS7zo</a:t>
            </a:r>
            <a:endParaRPr lang="pt-BR" dirty="0"/>
          </a:p>
          <a:p>
            <a:endParaRPr lang="pt-BR" dirty="0"/>
          </a:p>
          <a:p>
            <a:endParaRPr lang="pt-BR" dirty="0"/>
          </a:p>
          <a:p>
            <a:endParaRPr lang="pt-BR" dirty="0"/>
          </a:p>
          <a:p>
            <a:endParaRPr lang="pt-BR" dirty="0"/>
          </a:p>
        </p:txBody>
      </p:sp>
      <p:pic>
        <p:nvPicPr>
          <p:cNvPr id="7" name="Imagem 6" descr="Mulher com roupa preta&#10;&#10;Descrição gerada automaticamente com confiança média">
            <a:extLst>
              <a:ext uri="{FF2B5EF4-FFF2-40B4-BE49-F238E27FC236}">
                <a16:creationId xmlns:a16="http://schemas.microsoft.com/office/drawing/2014/main" id="{A4CB2800-5268-5115-092A-F51D29715E93}"/>
              </a:ext>
            </a:extLst>
          </p:cNvPr>
          <p:cNvPicPr>
            <a:picLocks noChangeAspect="1"/>
          </p:cNvPicPr>
          <p:nvPr/>
        </p:nvPicPr>
        <p:blipFill>
          <a:blip r:embed="rId3"/>
          <a:stretch>
            <a:fillRect/>
          </a:stretch>
        </p:blipFill>
        <p:spPr>
          <a:xfrm>
            <a:off x="708660" y="1382852"/>
            <a:ext cx="6736080" cy="3554667"/>
          </a:xfrm>
          <a:prstGeom prst="rect">
            <a:avLst/>
          </a:prstGeom>
        </p:spPr>
      </p:pic>
    </p:spTree>
    <p:extLst>
      <p:ext uri="{BB962C8B-B14F-4D97-AF65-F5344CB8AC3E}">
        <p14:creationId xmlns:p14="http://schemas.microsoft.com/office/powerpoint/2010/main" val="4204963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07352F7-37AA-EEF1-31FB-F5298A919EF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7652" name="CaixaDeTexto 5">
            <a:extLst>
              <a:ext uri="{FF2B5EF4-FFF2-40B4-BE49-F238E27FC236}">
                <a16:creationId xmlns:a16="http://schemas.microsoft.com/office/drawing/2014/main" id="{84A24F2C-CB04-0197-81D5-7309C3BFF457}"/>
              </a:ext>
            </a:extLst>
          </p:cNvPr>
          <p:cNvSpPr txBox="1">
            <a:spLocks noChangeArrowheads="1"/>
          </p:cNvSpPr>
          <p:nvPr/>
        </p:nvSpPr>
        <p:spPr bwMode="auto">
          <a:xfrm>
            <a:off x="587664" y="633315"/>
            <a:ext cx="62757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de Contrapartida Financeira ou Outros Aportes</a:t>
            </a:r>
          </a:p>
        </p:txBody>
      </p:sp>
      <p:graphicFrame>
        <p:nvGraphicFramePr>
          <p:cNvPr id="8" name="Diagrama 7"/>
          <p:cNvGraphicFramePr/>
          <p:nvPr>
            <p:extLst>
              <p:ext uri="{D42A27DB-BD31-4B8C-83A1-F6EECF244321}">
                <p14:modId xmlns:p14="http://schemas.microsoft.com/office/powerpoint/2010/main" val="3113172222"/>
              </p:ext>
            </p:extLst>
          </p:nvPr>
        </p:nvGraphicFramePr>
        <p:xfrm>
          <a:off x="587664" y="1407885"/>
          <a:ext cx="7254661" cy="256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1254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5CBCBB7-9F11-E1D7-5F0C-C05396C0C86C}"/>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8676" name="CaixaDeTexto 5">
            <a:extLst>
              <a:ext uri="{FF2B5EF4-FFF2-40B4-BE49-F238E27FC236}">
                <a16:creationId xmlns:a16="http://schemas.microsoft.com/office/drawing/2014/main" id="{08D1819E-54C0-3B56-15D1-A61BB7DD96E2}"/>
              </a:ext>
            </a:extLst>
          </p:cNvPr>
          <p:cNvSpPr txBox="1">
            <a:spLocks noChangeArrowheads="1"/>
          </p:cNvSpPr>
          <p:nvPr/>
        </p:nvSpPr>
        <p:spPr bwMode="auto">
          <a:xfrm>
            <a:off x="578645" y="629251"/>
            <a:ext cx="5905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de Contrapartida Não Financeira</a:t>
            </a:r>
          </a:p>
        </p:txBody>
      </p:sp>
      <p:graphicFrame>
        <p:nvGraphicFramePr>
          <p:cNvPr id="8" name="Diagrama 7"/>
          <p:cNvGraphicFramePr/>
          <p:nvPr>
            <p:extLst>
              <p:ext uri="{D42A27DB-BD31-4B8C-83A1-F6EECF244321}">
                <p14:modId xmlns:p14="http://schemas.microsoft.com/office/powerpoint/2010/main" val="3588631424"/>
              </p:ext>
            </p:extLst>
          </p:nvPr>
        </p:nvGraphicFramePr>
        <p:xfrm>
          <a:off x="801444" y="1606624"/>
          <a:ext cx="6567544" cy="1921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90735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995B8B-E8BE-E6F5-55DF-62A2A9BFEB00}"/>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7" name="Retângulo Arredondado 6"/>
          <p:cNvSpPr/>
          <p:nvPr/>
        </p:nvSpPr>
        <p:spPr>
          <a:xfrm>
            <a:off x="1866989" y="2244606"/>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Convênio vigente</a:t>
            </a:r>
          </a:p>
        </p:txBody>
      </p:sp>
      <p:cxnSp>
        <p:nvCxnSpPr>
          <p:cNvPr id="10" name="Conector de Seta Reta 9"/>
          <p:cNvCxnSpPr>
            <a:stCxn id="7" idx="2"/>
            <a:endCxn id="18" idx="0"/>
          </p:cNvCxnSpPr>
          <p:nvPr/>
        </p:nvCxnSpPr>
        <p:spPr>
          <a:xfrm>
            <a:off x="2628229" y="3121342"/>
            <a:ext cx="8730" cy="730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tângulo Arredondado 11"/>
          <p:cNvSpPr/>
          <p:nvPr/>
        </p:nvSpPr>
        <p:spPr>
          <a:xfrm>
            <a:off x="3286932" y="657036"/>
            <a:ext cx="1608203" cy="10548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000" dirty="0"/>
              <a:t>Aplicação irregular dos recursos</a:t>
            </a:r>
          </a:p>
        </p:txBody>
      </p:sp>
      <p:cxnSp>
        <p:nvCxnSpPr>
          <p:cNvPr id="13" name="Conector de Seta Reta 12"/>
          <p:cNvCxnSpPr>
            <a:stCxn id="12" idx="2"/>
            <a:endCxn id="7" idx="0"/>
          </p:cNvCxnSpPr>
          <p:nvPr/>
        </p:nvCxnSpPr>
        <p:spPr>
          <a:xfrm flipH="1">
            <a:off x="2628229" y="1711924"/>
            <a:ext cx="1462805" cy="532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de Seta Reta 13"/>
          <p:cNvCxnSpPr>
            <a:stCxn id="12" idx="2"/>
            <a:endCxn id="17" idx="0"/>
          </p:cNvCxnSpPr>
          <p:nvPr/>
        </p:nvCxnSpPr>
        <p:spPr>
          <a:xfrm>
            <a:off x="4091034" y="1711924"/>
            <a:ext cx="1361700" cy="532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tângulo Arredondado 16"/>
          <p:cNvSpPr/>
          <p:nvPr/>
        </p:nvSpPr>
        <p:spPr>
          <a:xfrm>
            <a:off x="4691494" y="2244606"/>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Convênio finalizado</a:t>
            </a:r>
          </a:p>
        </p:txBody>
      </p:sp>
      <p:sp>
        <p:nvSpPr>
          <p:cNvPr id="18" name="Retângulo Arredondado 17"/>
          <p:cNvSpPr/>
          <p:nvPr/>
        </p:nvSpPr>
        <p:spPr>
          <a:xfrm>
            <a:off x="1875719" y="3851909"/>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Conta bancária do convênio</a:t>
            </a:r>
          </a:p>
        </p:txBody>
      </p:sp>
      <p:sp>
        <p:nvSpPr>
          <p:cNvPr id="19" name="Retângulo Arredondado 18"/>
          <p:cNvSpPr/>
          <p:nvPr/>
        </p:nvSpPr>
        <p:spPr>
          <a:xfrm>
            <a:off x="4691494" y="3851909"/>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FNDCT</a:t>
            </a:r>
          </a:p>
        </p:txBody>
      </p:sp>
      <p:sp>
        <p:nvSpPr>
          <p:cNvPr id="26" name="Retângulo Arredondado 25"/>
          <p:cNvSpPr/>
          <p:nvPr/>
        </p:nvSpPr>
        <p:spPr>
          <a:xfrm>
            <a:off x="2678801" y="3288470"/>
            <a:ext cx="1493062" cy="379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dirty="0">
                <a:ln w="0"/>
                <a:solidFill>
                  <a:schemeClr val="accent1"/>
                </a:solidFill>
                <a:effectLst>
                  <a:outerShdw blurRad="38100" dist="25400" dir="5400000" algn="ctr" rotWithShape="0">
                    <a:srgbClr val="6E747A">
                      <a:alpha val="43000"/>
                    </a:srgbClr>
                  </a:outerShdw>
                </a:effectLst>
              </a:rPr>
              <a:t>Poupança – Calculadora do Cidadão</a:t>
            </a:r>
          </a:p>
        </p:txBody>
      </p:sp>
      <p:sp>
        <p:nvSpPr>
          <p:cNvPr id="28" name="Retângulo Arredondado 27"/>
          <p:cNvSpPr/>
          <p:nvPr/>
        </p:nvSpPr>
        <p:spPr>
          <a:xfrm>
            <a:off x="5508179" y="3288470"/>
            <a:ext cx="1493062" cy="379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dirty="0">
                <a:ln w="0"/>
                <a:solidFill>
                  <a:schemeClr val="accent1"/>
                </a:solidFill>
                <a:effectLst>
                  <a:outerShdw blurRad="38100" dist="25400" dir="5400000" algn="ctr" rotWithShape="0">
                    <a:srgbClr val="6E747A">
                      <a:alpha val="43000"/>
                    </a:srgbClr>
                  </a:outerShdw>
                </a:effectLst>
              </a:rPr>
              <a:t>Sistema de Débitos – TCU</a:t>
            </a:r>
          </a:p>
        </p:txBody>
      </p:sp>
      <p:cxnSp>
        <p:nvCxnSpPr>
          <p:cNvPr id="30" name="Conector de Seta Reta 29"/>
          <p:cNvCxnSpPr>
            <a:stCxn id="17" idx="2"/>
            <a:endCxn id="19" idx="0"/>
          </p:cNvCxnSpPr>
          <p:nvPr/>
        </p:nvCxnSpPr>
        <p:spPr>
          <a:xfrm>
            <a:off x="5452734" y="3121342"/>
            <a:ext cx="0" cy="730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37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995B8B-E8BE-E6F5-55DF-62A2A9BFEB00}"/>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E3988FBE-0A83-6F77-A602-2C255B2CABEE}"/>
              </a:ext>
            </a:extLst>
          </p:cNvPr>
          <p:cNvSpPr>
            <a:spLocks noGrp="1"/>
          </p:cNvSpPr>
          <p:nvPr>
            <p:ph type="body" sz="quarter" idx="10"/>
          </p:nvPr>
        </p:nvSpPr>
        <p:spPr>
          <a:xfrm>
            <a:off x="404813" y="993638"/>
            <a:ext cx="7673533" cy="3394431"/>
          </a:xfrm>
        </p:spPr>
        <p:txBody>
          <a:bodyPr rtlCol="0">
            <a:noAutofit/>
          </a:bodyPr>
          <a:lstStyle/>
          <a:p>
            <a:pPr marL="285750" lvl="1" indent="-285750"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Devolução de saldo remanescente:</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Realizada por meio de GRU;</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Prazo máximo de 30 dias contados do término da vigência ou rescisão do instrumento (art. 19, inciso V DA IN 01/10 CDFNDCT).</a:t>
            </a:r>
          </a:p>
          <a:p>
            <a:pPr marL="255600" lvl="1" indent="-255600" algn="just">
              <a:lnSpc>
                <a:spcPct val="110000"/>
              </a:lnSpc>
              <a:spcBef>
                <a:spcPts val="840"/>
              </a:spcBef>
              <a:buClr>
                <a:schemeClr val="tx2"/>
              </a:buClr>
              <a:buFont typeface="Wingdings" pitchFamily="2" charset="2"/>
              <a:buChar char="§"/>
              <a:defRPr/>
            </a:pPr>
            <a:endParaRPr 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1" indent="-285750"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Solicitação da GRU:</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E-mail para </a:t>
            </a:r>
            <a:r>
              <a:rPr lang="pt-BR" sz="1250" u="sng"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devolucaodesaldo@finep.gov.br</a:t>
            </a:r>
            <a:r>
              <a:rPr lang="pt-BR" sz="1250" u="sng"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pt-BR" sz="125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Informar número do convênio e valor a ser devolvido.</a:t>
            </a:r>
          </a:p>
        </p:txBody>
      </p:sp>
      <p:sp>
        <p:nvSpPr>
          <p:cNvPr id="4" name="Google Shape;138;p3"/>
          <p:cNvSpPr/>
          <p:nvPr/>
        </p:nvSpPr>
        <p:spPr>
          <a:xfrm>
            <a:off x="6752781" y="188965"/>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Tree>
    <p:extLst>
      <p:ext uri="{BB962C8B-B14F-4D97-AF65-F5344CB8AC3E}">
        <p14:creationId xmlns:p14="http://schemas.microsoft.com/office/powerpoint/2010/main" val="360422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1F61EA8-24B6-97DB-8B88-F88BD5593DFA}"/>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3011" name="Text Placeholder 2">
            <a:extLst>
              <a:ext uri="{FF2B5EF4-FFF2-40B4-BE49-F238E27FC236}">
                <a16:creationId xmlns:a16="http://schemas.microsoft.com/office/drawing/2014/main" id="{CD8D6DC2-00A8-6041-EADA-C7D650C259D3}"/>
              </a:ext>
            </a:extLst>
          </p:cNvPr>
          <p:cNvSpPr>
            <a:spLocks noGrp="1"/>
          </p:cNvSpPr>
          <p:nvPr>
            <p:ph type="body" sz="quarter" idx="10"/>
          </p:nvPr>
        </p:nvSpPr>
        <p:spPr>
          <a:xfrm>
            <a:off x="404813" y="1198922"/>
            <a:ext cx="7680408" cy="3873995"/>
          </a:xfrm>
        </p:spPr>
        <p:txBody>
          <a:bodyPr>
            <a:normAutofit/>
          </a:bodyPr>
          <a:lstStyle/>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Concessão por convênio;</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Máximo de 60 Parcelas mensais e sucessivas; </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Valor mínimo de R$ 5.000,00 por parcela PJ;</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Valor mínimo de R$ 2.000,00 por parcela PF;</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Quando o parcelamento for aprovado a inadimplência do convênio no SIAFI é suspensa; </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valor original será corrigido pelo Sistema de Débitos do TCU até a data do 1º pagamento. O valor resultante será dividido pelo número de parcelas aprovadas para cada caso e este será o valor da 1ª parcela. O valor de cada parcela subsequente também será corrigido.</a:t>
            </a:r>
          </a:p>
          <a:p>
            <a:pPr marL="342900" lvl="1" indent="0" algn="just">
              <a:spcBef>
                <a:spcPct val="30000"/>
              </a:spcBef>
              <a:buClr>
                <a:schemeClr val="tx1"/>
              </a:buClr>
              <a:buNone/>
              <a:defRPr/>
            </a:pPr>
            <a:endParaRPr lang="pt-BR" altLang="pt-BR" sz="1400" dirty="0">
              <a:solidFill>
                <a:schemeClr val="tx1"/>
              </a:solidFill>
              <a:latin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5DD1809A-6D42-EFB6-5108-764A48B7F644}"/>
              </a:ext>
            </a:extLst>
          </p:cNvPr>
          <p:cNvSpPr txBox="1"/>
          <p:nvPr/>
        </p:nvSpPr>
        <p:spPr>
          <a:xfrm>
            <a:off x="584164" y="614766"/>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Parcelamento de débitos  </a:t>
            </a:r>
            <a:endParaRPr lang="en-US" sz="1500" u="sng" dirty="0">
              <a:latin typeface="Verdana" pitchFamily="34" charset="0"/>
              <a:cs typeface="+mn-cs"/>
            </a:endParaRPr>
          </a:p>
        </p:txBody>
      </p:sp>
      <p:sp>
        <p:nvSpPr>
          <p:cNvPr id="5" name="Google Shape;138;p3"/>
          <p:cNvSpPr/>
          <p:nvPr/>
        </p:nvSpPr>
        <p:spPr>
          <a:xfrm>
            <a:off x="6470897" y="66182"/>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Parcelamento de Débitos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Doação de Bens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4819" name="Text Placeholder 2">
            <a:extLst>
              <a:ext uri="{FF2B5EF4-FFF2-40B4-BE49-F238E27FC236}">
                <a16:creationId xmlns:a16="http://schemas.microsoft.com/office/drawing/2014/main" id="{B2BE1D2E-4DC8-E837-2D57-94DC03FBCA61}"/>
              </a:ext>
            </a:extLst>
          </p:cNvPr>
          <p:cNvSpPr>
            <a:spLocks noGrp="1"/>
          </p:cNvSpPr>
          <p:nvPr>
            <p:ph type="body" sz="quarter" idx="10"/>
          </p:nvPr>
        </p:nvSpPr>
        <p:spPr>
          <a:xfrm>
            <a:off x="329188" y="1055513"/>
            <a:ext cx="7694158" cy="3394431"/>
          </a:xfrm>
        </p:spPr>
        <p:txBody>
          <a:bodyPr/>
          <a:lstStyle/>
          <a:p>
            <a:pPr algn="just" eaLnBrk="1" hangingPunct="1">
              <a:lnSpc>
                <a:spcPct val="110000"/>
              </a:lnSpc>
              <a:spcBef>
                <a:spcPts val="84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bens eventualmente adquiridos com recursos do FNDCT durante a execução do convênio são considerados doados para o convenente, observados os seguintes itens:</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em utilizar os bens ora doados para assegurar a continuidade das pesquisas a serem realizadas em prol do interesse público, em programa governamental;</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 doação ocorrerá tacitamente caso não seja apresentada manifestação contrária às obrigações estipuladas, no prazo de 30(trinta) dias a contar da data de emissão da carta;</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Caso seja constatado o descumprimento das mencionadas obrigações ocorrerá a revogação da doação de pleno direito, independentemente de qualquer notificação;</a:t>
            </a:r>
          </a:p>
          <a:p>
            <a:pPr lvl="1" algn="just">
              <a:lnSpc>
                <a:spcPct val="110000"/>
              </a:lnSpc>
              <a:spcBef>
                <a:spcPts val="840"/>
              </a:spcBef>
              <a:buClr>
                <a:schemeClr val="tx2"/>
              </a:buClr>
              <a:buSzPct val="75000"/>
              <a:buFont typeface="Wingdings" panose="05000000000000000000" pitchFamily="2" charset="2"/>
              <a:buChar char="§"/>
            </a:pPr>
            <a:endParaRPr lang="pt-BR" altLang="pt-BR" dirty="0">
              <a:solidFill>
                <a:schemeClr val="tx1"/>
              </a:solidFill>
              <a:latin typeface="Verdana" panose="020B0604030504040204" pitchFamily="34" charset="0"/>
            </a:endParaRPr>
          </a:p>
        </p:txBody>
      </p:sp>
      <p:sp>
        <p:nvSpPr>
          <p:cNvPr id="5" name="Google Shape;138;p3"/>
          <p:cNvSpPr/>
          <p:nvPr/>
        </p:nvSpPr>
        <p:spPr>
          <a:xfrm>
            <a:off x="6470897" y="66182"/>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Tomada de Contas Especial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p:txBody>
          <a:bodyPr>
            <a:normAutofit fontScale="92500" lnSpcReduction="20000"/>
          </a:bodyPr>
          <a:lstStyle/>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Será instaurado procedimento de Tomada de Contas Especial </a:t>
            </a:r>
            <a:r>
              <a:rPr lang="pt-BR" sz="1400" dirty="0">
                <a:solidFill>
                  <a:schemeClr val="accent1"/>
                </a:solidFill>
                <a:latin typeface="Tahoma" panose="020B0604030504040204" pitchFamily="34" charset="0"/>
                <a:ea typeface="Tahoma" panose="020B0604030504040204" pitchFamily="34" charset="0"/>
                <a:cs typeface="Tahoma" panose="020B0604030504040204" pitchFamily="34" charset="0"/>
              </a:rPr>
              <a:t>depois de esgotadas as providências administrativas internas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 Tomada de Contas Especial é um processo devidamente formalizado, dotado de rito próprio, que objetiva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apurar os fatos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identificar os responsáveis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quantificar o dano causado ao Erário</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visando ao seu imediato ressarcimento.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Constituem motivos para instauração de Tomada de Contas Especial:</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 - Utilização dos recursos em desacordo com o Plano de Trabalho;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II - Não apresentação das prestações de contas no prazo;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III - Não aprovação das prestações de contas do qual resulte prejuízo ao erário.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IV - não devolução de eventuais saldos financeiros remanescentes após 30 (trinta) dias da conclusão, denúncia, rescisão, ou extinção do convênio, termo de cooperação ou acordo de cooperação. </a:t>
            </a:r>
          </a:p>
          <a:p>
            <a:pPr marL="0" indent="0">
              <a:buNone/>
            </a:pPr>
            <a:endParaRPr lang="pt-BR" dirty="0">
              <a:solidFill>
                <a:schemeClr val="bg2">
                  <a:lumMod val="50000"/>
                </a:schemeClr>
              </a:solidFill>
            </a:endParaRPr>
          </a:p>
        </p:txBody>
      </p:sp>
      <p:sp>
        <p:nvSpPr>
          <p:cNvPr id="6" name="Google Shape;139;p3"/>
          <p:cNvSpPr/>
          <p:nvPr/>
        </p:nvSpPr>
        <p:spPr>
          <a:xfrm>
            <a:off x="6531429" y="144105"/>
            <a:ext cx="1238120" cy="849533"/>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Tree>
    <p:extLst>
      <p:ext uri="{BB962C8B-B14F-4D97-AF65-F5344CB8AC3E}">
        <p14:creationId xmlns:p14="http://schemas.microsoft.com/office/powerpoint/2010/main" val="141278413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Tomada de Contas Especial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a:xfrm>
            <a:off x="457200" y="1117391"/>
            <a:ext cx="8229600" cy="3394431"/>
          </a:xfrm>
        </p:spPr>
        <p:txBody>
          <a:bodyPr>
            <a:normAutofit fontScale="92500" lnSpcReduction="10000"/>
          </a:bodyPr>
          <a:lstStyle/>
          <a:p>
            <a:r>
              <a:rPr lang="pt-BR" sz="1400" dirty="0">
                <a:solidFill>
                  <a:schemeClr val="tx1"/>
                </a:solidFill>
              </a:rPr>
              <a:t>Identificada alguma das irregularidades mencionadas a Finep notificará a instituição convenente por meio de carta. A </a:t>
            </a:r>
            <a:r>
              <a:rPr lang="pt-BR" sz="1400" dirty="0">
                <a:solidFill>
                  <a:srgbClr val="DD4F05"/>
                </a:solidFill>
              </a:rPr>
              <a:t>1ª Carta</a:t>
            </a:r>
            <a:r>
              <a:rPr lang="pt-BR" sz="1400" dirty="0">
                <a:solidFill>
                  <a:schemeClr val="tx1"/>
                </a:solidFill>
              </a:rPr>
              <a:t> concederá </a:t>
            </a:r>
            <a:r>
              <a:rPr lang="pt-BR" sz="1400" dirty="0">
                <a:solidFill>
                  <a:srgbClr val="DD4F05"/>
                </a:solidFill>
              </a:rPr>
              <a:t>prazo de 45 dias para regularização da pendência</a:t>
            </a:r>
            <a:r>
              <a:rPr lang="pt-BR" sz="1400" dirty="0">
                <a:solidFill>
                  <a:schemeClr val="tx1"/>
                </a:solidFill>
              </a:rPr>
              <a:t>, prorrogável uma única vez por igual período. </a:t>
            </a:r>
          </a:p>
          <a:p>
            <a:endParaRPr lang="pt-BR" sz="1400" dirty="0">
              <a:solidFill>
                <a:schemeClr val="tx1"/>
              </a:solidFill>
            </a:endParaRPr>
          </a:p>
          <a:p>
            <a:r>
              <a:rPr lang="pt-BR" sz="1400" dirty="0">
                <a:solidFill>
                  <a:schemeClr val="tx1"/>
                </a:solidFill>
              </a:rPr>
              <a:t>Caso não haja resposta ou se a resposta for insatisfatória, a Finep notificará novamente a instituição convenente por meio de </a:t>
            </a:r>
            <a:r>
              <a:rPr lang="pt-BR" sz="1400" dirty="0">
                <a:solidFill>
                  <a:srgbClr val="DD4F05"/>
                </a:solidFill>
              </a:rPr>
              <a:t>2ª Carta, com prazo de 15 dias para regularização</a:t>
            </a:r>
            <a:r>
              <a:rPr lang="pt-BR" sz="1400" dirty="0">
                <a:solidFill>
                  <a:schemeClr val="tx1"/>
                </a:solidFill>
              </a:rPr>
              <a:t>. Serão notificados também os responsáveis pelo projeto pessoa física (endereço residencial). </a:t>
            </a:r>
          </a:p>
          <a:p>
            <a:endParaRPr lang="pt-BR" sz="1400" dirty="0">
              <a:solidFill>
                <a:schemeClr val="tx1"/>
              </a:solidFill>
            </a:endParaRPr>
          </a:p>
          <a:p>
            <a:r>
              <a:rPr lang="pt-BR" sz="1400" u="sng" dirty="0">
                <a:solidFill>
                  <a:schemeClr val="tx1"/>
                </a:solidFill>
              </a:rPr>
              <a:t>Caso novamente não haja resposta ou se a resposta for insatisfatória, dar-se-á início ao processo de Tomada de Contas Especial (TCE). </a:t>
            </a:r>
          </a:p>
          <a:p>
            <a:endParaRPr lang="pt-BR" sz="1400" u="sng" dirty="0">
              <a:solidFill>
                <a:schemeClr val="tx1"/>
              </a:solidFill>
            </a:endParaRPr>
          </a:p>
          <a:p>
            <a:r>
              <a:rPr lang="pt-BR" sz="1400" dirty="0">
                <a:solidFill>
                  <a:schemeClr val="tx1"/>
                </a:solidFill>
              </a:rPr>
              <a:t>Após a instauração da TCE pela Finep, todo processo é enviado à Controladoria Geral da União (CGU) para análise e manifestação e, posteriormente, ao Tribunal de Contas da União (TCU) para julgamento.</a:t>
            </a:r>
          </a:p>
          <a:p>
            <a:endParaRPr lang="pt-BR" sz="1400" dirty="0">
              <a:solidFill>
                <a:schemeClr val="tx1"/>
              </a:solidFill>
            </a:endParaRPr>
          </a:p>
          <a:p>
            <a:r>
              <a:rPr lang="pt-BR" sz="1400" dirty="0">
                <a:solidFill>
                  <a:schemeClr val="tx1"/>
                </a:solidFill>
              </a:rPr>
              <a:t>Durante o período é possível aos responsáveis regularizar as pendências verificadas na prestação de contas, bem como exercer os princípios constitucionais do contraditório e da ampla defesa.</a:t>
            </a:r>
          </a:p>
          <a:p>
            <a:endParaRPr lang="pt-BR" sz="1400" u="sng" dirty="0">
              <a:solidFill>
                <a:schemeClr val="tx1"/>
              </a:solidFill>
            </a:endParaRPr>
          </a:p>
          <a:p>
            <a:pPr marL="0" indent="0">
              <a:buNone/>
            </a:pPr>
            <a:endParaRPr lang="pt-BR" dirty="0">
              <a:solidFill>
                <a:schemeClr val="bg2">
                  <a:lumMod val="50000"/>
                </a:schemeClr>
              </a:solidFill>
            </a:endParaRPr>
          </a:p>
        </p:txBody>
      </p:sp>
      <p:sp>
        <p:nvSpPr>
          <p:cNvPr id="6" name="Google Shape;139;p3"/>
          <p:cNvSpPr/>
          <p:nvPr/>
        </p:nvSpPr>
        <p:spPr>
          <a:xfrm>
            <a:off x="6531429" y="144105"/>
            <a:ext cx="1238120" cy="849533"/>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Tree>
    <p:extLst>
      <p:ext uri="{BB962C8B-B14F-4D97-AF65-F5344CB8AC3E}">
        <p14:creationId xmlns:p14="http://schemas.microsoft.com/office/powerpoint/2010/main" val="337684204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6B2C586-9337-E535-CCAF-204DEC392C1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Recomendações Gerais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0963" name="Text Placeholder 2">
            <a:extLst>
              <a:ext uri="{FF2B5EF4-FFF2-40B4-BE49-F238E27FC236}">
                <a16:creationId xmlns:a16="http://schemas.microsoft.com/office/drawing/2014/main" id="{A84ABA71-AE55-E9E6-9512-AAD984C0D179}"/>
              </a:ext>
            </a:extLst>
          </p:cNvPr>
          <p:cNvSpPr>
            <a:spLocks noGrp="1"/>
          </p:cNvSpPr>
          <p:nvPr>
            <p:ph type="body" sz="quarter" idx="10"/>
          </p:nvPr>
        </p:nvSpPr>
        <p:spPr>
          <a:xfrm>
            <a:off x="384187" y="708145"/>
            <a:ext cx="7680408" cy="3980734"/>
          </a:xfrm>
        </p:spPr>
        <p:txBody>
          <a:bodyPr>
            <a:normAutofit fontScale="92500" lnSpcReduction="20000"/>
          </a:bodyPr>
          <a:lstStyle/>
          <a:p>
            <a:pPr algn="just" eaLnBrk="1" hangingPunct="1">
              <a:lnSpc>
                <a:spcPct val="130000"/>
              </a:lnSpc>
              <a:spcBef>
                <a:spcPts val="840"/>
              </a:spcBef>
              <a:buFont typeface="Wingdings" panose="05000000000000000000" pitchFamily="2" charset="2"/>
              <a:buChar char="ü"/>
              <a:defRPr/>
            </a:pPr>
            <a:r>
              <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Não se deve prestar contas do que já foi objeto de prestação de contas anterior, evitando duplicidade de lançamentos;</a:t>
            </a:r>
          </a:p>
          <a:p>
            <a:pPr algn="just" eaLnBrk="1" hangingPunct="1">
              <a:lnSpc>
                <a:spcPct val="130000"/>
              </a:lnSpc>
              <a:spcBef>
                <a:spcPts val="840"/>
              </a:spcBef>
              <a:buFont typeface="Wingdings" panose="05000000000000000000" pitchFamily="2" charset="2"/>
              <a:buChar char="ü"/>
              <a:defRPr/>
            </a:pPr>
            <a:r>
              <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Envio da Prestação de Contas:</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Somente nos formulários disponíveis no site da FINEP, acompanhadas das declarações, mapas de cotação e licitação;</a:t>
            </a:r>
          </a:p>
          <a:p>
            <a:pPr marL="342900" lvl="1" indent="0" algn="just">
              <a:lnSpc>
                <a:spcPct val="130000"/>
              </a:lnSpc>
              <a:spcBef>
                <a:spcPts val="840"/>
              </a:spcBef>
              <a:buNone/>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http://www.finep.gov.br/area-para-clientes-externo/acompanhamento-financeiro/convenios</a:t>
            </a: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Toda documentação deve estar assinada eletronicamente Ordenador de Despesas e do Coordenador do Projeto ou dirigente máximo da instituição</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Documentação em formato PDF</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Endereço eletrônico para envio: </a:t>
            </a: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cp_protocolo@finep.gov.br</a:t>
            </a:r>
            <a:endPar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30000"/>
              </a:lnSpc>
              <a:spcBef>
                <a:spcPts val="840"/>
              </a:spcBef>
              <a:buClr>
                <a:schemeClr val="tx2"/>
              </a:buClr>
              <a:buSzPct val="75000"/>
              <a:buFont typeface="Wingdings" panose="05000000000000000000" pitchFamily="2" charset="2"/>
              <a:buChar char="ü"/>
              <a:defRPr/>
            </a:pPr>
            <a:r>
              <a:rPr 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Todas as obras em andamento e as já realizadas devem ter placa indicativa contendo, dentre outros dados, o nome da Finep;</a:t>
            </a:r>
          </a:p>
          <a:p>
            <a:pPr algn="just" eaLnBrk="1" hangingPunct="1">
              <a:lnSpc>
                <a:spcPct val="130000"/>
              </a:lnSpc>
              <a:spcBef>
                <a:spcPts val="840"/>
              </a:spcBef>
              <a:buClr>
                <a:schemeClr val="tx2"/>
              </a:buClr>
              <a:buSzPct val="75000"/>
              <a:buFont typeface="Wingdings" panose="05000000000000000000" pitchFamily="2" charset="2"/>
              <a:buChar char="ü"/>
              <a:defRPr/>
            </a:pPr>
            <a:r>
              <a:rPr 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Todos os equipamentos e materiais permanentes adquiridos deverão ter plaqueta indicando o número patrimonial e o nome da Finep.</a:t>
            </a:r>
            <a:endPar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55600" indent="-255600" algn="just" eaLnBrk="1" hangingPunct="1">
              <a:lnSpc>
                <a:spcPct val="130000"/>
              </a:lnSpc>
              <a:spcBef>
                <a:spcPts val="840"/>
              </a:spcBef>
              <a:buClr>
                <a:schemeClr val="tx2"/>
              </a:buClr>
              <a:buSzPct val="75000"/>
              <a:buFont typeface="Wingdings" panose="05000000000000000000" pitchFamily="2" charset="2"/>
              <a:buChar char="§"/>
              <a:defRPr/>
            </a:pPr>
            <a:endParaRPr lang="pt-BR" altLang="pt-BR" b="1" dirty="0">
              <a:solidFill>
                <a:schemeClr val="tx1"/>
              </a:solidFill>
              <a:latin typeface="Verdana" panose="020B0604030504040204" pitchFamily="34" charset="0"/>
            </a:endParaRPr>
          </a:p>
        </p:txBody>
      </p:sp>
    </p:spTree>
    <p:extLst>
      <p:ext uri="{BB962C8B-B14F-4D97-AF65-F5344CB8AC3E}">
        <p14:creationId xmlns:p14="http://schemas.microsoft.com/office/powerpoint/2010/main" val="315627876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CB0FCCD-43CF-F7B3-46C2-6FD2F0C8C1A8}"/>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Recomendações Gerais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57347" name="Text Placeholder 2">
            <a:extLst>
              <a:ext uri="{FF2B5EF4-FFF2-40B4-BE49-F238E27FC236}">
                <a16:creationId xmlns:a16="http://schemas.microsoft.com/office/drawing/2014/main" id="{C4C4A3BF-539A-25EA-6DD6-A62CF4ACDE01}"/>
              </a:ext>
            </a:extLst>
          </p:cNvPr>
          <p:cNvSpPr>
            <a:spLocks noGrp="1"/>
          </p:cNvSpPr>
          <p:nvPr>
            <p:ph type="body" sz="quarter" idx="10"/>
          </p:nvPr>
        </p:nvSpPr>
        <p:spPr>
          <a:xfrm>
            <a:off x="404813" y="993638"/>
            <a:ext cx="7577280" cy="3394431"/>
          </a:xfrm>
        </p:spPr>
        <p:txBody>
          <a:bodyPr>
            <a:noAutofit/>
          </a:bodyPr>
          <a:lstStyle/>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Anuências da FINEP são concedidas por ofício;</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 instituição deve manter seu endereço físico e de e-mail sempre atualizados, para recebimento de comunicações oficiais da Finep. Os pedidos de atualização devem ser formalizados através do endereço eletrônico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cp_protocolo@finep.gov.br.</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Cartas/ofícios encaminhados à FINEP devem informar nº do Convênio, assunto e detalhar os documentos em anexo;</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Havendo qualquer dúvida, entrar em contato com os analistas responsáveis – operacional e/ou financeiro.</a:t>
            </a:r>
          </a:p>
          <a:p>
            <a:pPr algn="just">
              <a:lnSpc>
                <a:spcPct val="110000"/>
              </a:lnSpc>
              <a:spcBef>
                <a:spcPts val="840"/>
              </a:spcBef>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Para que seja possível acessar o Portal Assina Finep e realizar a assinatura digital os representantes legais devem realizar previamente o cadastro, acessando </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https://assina.finep.gov.br</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 seguindo orientações do Manual para Procedimentos de Assinatura Eletrônica - Cliente. (Não é obrigatória a assinatura no </a:t>
            </a:r>
            <a:r>
              <a:rPr 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assinaFinep</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é uma opção).</a:t>
            </a:r>
          </a:p>
          <a:p>
            <a:pPr algn="just">
              <a:lnSpc>
                <a:spcPct val="110000"/>
              </a:lnSpc>
              <a:spcBef>
                <a:spcPts val="840"/>
              </a:spcBef>
              <a:buFont typeface="Wingdings" panose="05000000000000000000" pitchFamily="2" charset="2"/>
              <a:buChar char="ü"/>
              <a:defRPr/>
            </a:pPr>
            <a:endParaRPr lang="pt-BR" altLang="pt-BR"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endParaRPr lang="pt-BR" altLang="pt-BR"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p:nvPr/>
        </p:nvSpPr>
        <p:spPr>
          <a:xfrm>
            <a:off x="6316741" y="917579"/>
            <a:ext cx="1672700"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Parcelamento de débitos</a:t>
            </a:r>
            <a:endParaRPr dirty="0"/>
          </a:p>
        </p:txBody>
      </p:sp>
      <p:sp>
        <p:nvSpPr>
          <p:cNvPr id="137" name="Google Shape;137;p3"/>
          <p:cNvSpPr/>
          <p:nvPr/>
        </p:nvSpPr>
        <p:spPr>
          <a:xfrm>
            <a:off x="3497652" y="2200313"/>
            <a:ext cx="1795936" cy="126022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138" name="Google Shape;138;p3"/>
          <p:cNvSpPr/>
          <p:nvPr/>
        </p:nvSpPr>
        <p:spPr>
          <a:xfrm>
            <a:off x="6316741" y="2200313"/>
            <a:ext cx="1657862"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
        <p:nvSpPr>
          <p:cNvPr id="139" name="Google Shape;139;p3"/>
          <p:cNvSpPr/>
          <p:nvPr/>
        </p:nvSpPr>
        <p:spPr>
          <a:xfrm>
            <a:off x="6283706" y="3487095"/>
            <a:ext cx="1668568"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
        <p:nvSpPr>
          <p:cNvPr id="140" name="Google Shape;140;p3"/>
          <p:cNvSpPr/>
          <p:nvPr/>
        </p:nvSpPr>
        <p:spPr>
          <a:xfrm>
            <a:off x="5017479" y="2200313"/>
            <a:ext cx="1582338" cy="126022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Prestação de Contas Final</a:t>
            </a:r>
            <a:endParaRPr dirty="0"/>
          </a:p>
        </p:txBody>
      </p:sp>
      <p:sp>
        <p:nvSpPr>
          <p:cNvPr id="141" name="Google Shape;141;p3"/>
          <p:cNvSpPr/>
          <p:nvPr/>
        </p:nvSpPr>
        <p:spPr>
          <a:xfrm>
            <a:off x="1977426" y="2200313"/>
            <a:ext cx="1795936" cy="1273506"/>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 Liberação Recursos </a:t>
            </a:r>
            <a:endParaRPr dirty="0"/>
          </a:p>
        </p:txBody>
      </p:sp>
      <p:sp>
        <p:nvSpPr>
          <p:cNvPr id="7" name="Título 6"/>
          <p:cNvSpPr>
            <a:spLocks noGrp="1"/>
          </p:cNvSpPr>
          <p:nvPr>
            <p:ph type="title"/>
          </p:nvPr>
        </p:nvSpPr>
        <p:spPr/>
        <p:txBody>
          <a:bodyPr>
            <a:normAutofit/>
          </a:bodyPr>
          <a:lstStyle/>
          <a:p>
            <a:r>
              <a:rPr lang="pt-BR" dirty="0"/>
              <a:t>Gestão de convênios – Macro etapas </a:t>
            </a:r>
          </a:p>
        </p:txBody>
      </p:sp>
      <p:sp>
        <p:nvSpPr>
          <p:cNvPr id="9" name="Google Shape;141;p3"/>
          <p:cNvSpPr/>
          <p:nvPr/>
        </p:nvSpPr>
        <p:spPr>
          <a:xfrm>
            <a:off x="457200" y="2213589"/>
            <a:ext cx="1795936" cy="1273506"/>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Contratação/ Abertura de Contas </a:t>
            </a:r>
            <a:endParaRPr dirty="0"/>
          </a:p>
        </p:txBody>
      </p:sp>
    </p:spTree>
    <p:extLst>
      <p:ext uri="{BB962C8B-B14F-4D97-AF65-F5344CB8AC3E}">
        <p14:creationId xmlns:p14="http://schemas.microsoft.com/office/powerpoint/2010/main" val="136171188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49E72D9-B3D8-2B4E-6EAF-4BAE47250DD1}"/>
              </a:ext>
            </a:extLst>
          </p:cNvPr>
          <p:cNvSpPr>
            <a:spLocks noGrp="1"/>
          </p:cNvSpPr>
          <p:nvPr>
            <p:ph type="title"/>
          </p:nvPr>
        </p:nvSpPr>
        <p:spPr/>
        <p:txBody>
          <a:bodyPr>
            <a:normAutofit fontScale="90000"/>
          </a:bodyPr>
          <a:lstStyle/>
          <a:p>
            <a:pPr eaLnBrk="1" hangingPunct="1"/>
            <a:br>
              <a:rPr lang="pt-BR" altLang="pt-BR" sz="2100" b="1" dirty="0">
                <a:latin typeface="Verdana" panose="020B0604030504040204" pitchFamily="34" charset="0"/>
                <a:cs typeface="Tahoma" panose="020B0604030504040204" pitchFamily="34" charset="0"/>
              </a:rPr>
            </a:br>
            <a:r>
              <a:rPr lang="pt-BR" altLang="pt-BR" sz="2100" b="1" dirty="0">
                <a:latin typeface="Verdana" panose="020B0604030504040204" pitchFamily="34" charset="0"/>
                <a:cs typeface="Tahoma" panose="020B0604030504040204" pitchFamily="34" charset="0"/>
              </a:rPr>
              <a:t>Entendimentos Jurisprudenciais</a:t>
            </a:r>
            <a:br>
              <a:rPr lang="en-US" altLang="pt-BR" sz="2100" dirty="0">
                <a:latin typeface="Times New Roman" panose="02020603050405020304" pitchFamily="18" charset="0"/>
                <a:cs typeface="Tahoma" panose="020B0604030504040204" pitchFamily="34" charset="0"/>
              </a:rPr>
            </a:br>
            <a:endParaRPr lang="en-US" altLang="pt-BR" sz="2100" b="1" dirty="0">
              <a:latin typeface="Verdana" panose="020B0604030504040204" pitchFamily="34" charset="0"/>
              <a:cs typeface="Tahoma" panose="020B0604030504040204" pitchFamily="34" charset="0"/>
            </a:endParaRPr>
          </a:p>
        </p:txBody>
      </p:sp>
      <p:sp>
        <p:nvSpPr>
          <p:cNvPr id="57347" name="Text Placeholder 2">
            <a:extLst>
              <a:ext uri="{FF2B5EF4-FFF2-40B4-BE49-F238E27FC236}">
                <a16:creationId xmlns:a16="http://schemas.microsoft.com/office/drawing/2014/main" id="{85959F5D-6D02-AB0B-70F1-74BF70238B63}"/>
              </a:ext>
            </a:extLst>
          </p:cNvPr>
          <p:cNvSpPr>
            <a:spLocks noGrp="1"/>
          </p:cNvSpPr>
          <p:nvPr>
            <p:ph type="body" sz="quarter" idx="10"/>
          </p:nvPr>
        </p:nvSpPr>
        <p:spPr>
          <a:xfrm>
            <a:off x="684213" y="879475"/>
            <a:ext cx="8229600" cy="3394431"/>
          </a:xfrm>
        </p:spPr>
        <p:txBody>
          <a:bodyPr>
            <a:normAutofit fontScale="92500" lnSpcReduction="10000"/>
          </a:bodyPr>
          <a:lstStyle/>
          <a:p>
            <a:pPr algn="just">
              <a:defRPr/>
            </a:pPr>
            <a:r>
              <a:rPr lang="pt-BR" sz="1350" dirty="0">
                <a:latin typeface="CIDFont+F2"/>
              </a:rPr>
              <a:t>Boletins de Jurisprudência do TCU </a:t>
            </a:r>
            <a:r>
              <a:rPr lang="pt-BR" sz="1350" dirty="0" err="1">
                <a:latin typeface="CIDFont+F2"/>
              </a:rPr>
              <a:t>nºs</a:t>
            </a:r>
            <a:r>
              <a:rPr lang="pt-BR" sz="1350" dirty="0">
                <a:latin typeface="CIDFont+F2"/>
              </a:rPr>
              <a:t> 146/201610 e 215/201811, os quais asseveram que não deve ser imputado ao convenente débito relativo a </a:t>
            </a:r>
            <a:r>
              <a:rPr lang="pt-BR" sz="1350" b="1" dirty="0">
                <a:latin typeface="CIDFont+F2"/>
              </a:rPr>
              <a:t>taxas e tarifas bancárias</a:t>
            </a:r>
            <a:r>
              <a:rPr lang="pt-BR" sz="1350" dirty="0">
                <a:latin typeface="CIDFont+F2"/>
              </a:rPr>
              <a:t> decorrentes da utilização de serviços bancários necessários e inevitáveis para a manutenção da conta corrente específica e para a gestão do convênio.</a:t>
            </a:r>
          </a:p>
          <a:p>
            <a:pPr algn="just">
              <a:defRPr/>
            </a:pPr>
            <a:endParaRPr lang="pt-BR" sz="1350" dirty="0">
              <a:latin typeface="CIDFont+F2"/>
            </a:endParaRPr>
          </a:p>
          <a:p>
            <a:pPr algn="just">
              <a:defRPr/>
            </a:pPr>
            <a:r>
              <a:rPr lang="pt-BR" sz="1350" dirty="0">
                <a:latin typeface="CIDFont+F2"/>
              </a:rPr>
              <a:t>O decreto nº 9.283, de 07/02/2018, estabelece que os recursos recebidos deverão ser aplicados no mercado financeiro, enquanto não empregados na sua finalidade ou </a:t>
            </a:r>
            <a:r>
              <a:rPr lang="pt-BR" sz="1350" b="1" dirty="0">
                <a:latin typeface="CIDFont+F2"/>
              </a:rPr>
              <a:t>até a data da devolução do saldo remanescente</a:t>
            </a:r>
            <a:r>
              <a:rPr lang="pt-BR" sz="1350" dirty="0">
                <a:latin typeface="CIDFont+F2"/>
              </a:rPr>
              <a:t>. </a:t>
            </a:r>
            <a:r>
              <a:rPr lang="pt-BR" sz="1350" b="1" dirty="0">
                <a:latin typeface="CIDFont+F2"/>
              </a:rPr>
              <a:t>Devolução Intempestiva</a:t>
            </a:r>
            <a:r>
              <a:rPr lang="pt-BR" sz="1350" dirty="0">
                <a:latin typeface="CIDFont+F2"/>
              </a:rPr>
              <a:t>. Boa fé. De acordo com a jurisprudência do TCU se configura boa-fé os casos em que o responsável pelo débito </a:t>
            </a:r>
            <a:r>
              <a:rPr lang="pt-BR" sz="1350" b="1" dirty="0">
                <a:latin typeface="CIDFont+F2"/>
              </a:rPr>
              <a:t>agiu de acordo com os preceitos e princípios de direito</a:t>
            </a:r>
            <a:r>
              <a:rPr lang="pt-BR" sz="1350" dirty="0">
                <a:latin typeface="CIDFont+F2"/>
              </a:rPr>
              <a:t>, pautando sua conduta com o ideário de lealdade, probidade e honestidade durante a gestão dos recursos públicos; </a:t>
            </a:r>
          </a:p>
          <a:p>
            <a:pPr algn="just">
              <a:defRPr/>
            </a:pPr>
            <a:endParaRPr lang="pt-BR" sz="1350" dirty="0">
              <a:latin typeface="CIDFont+F2"/>
            </a:endParaRPr>
          </a:p>
          <a:p>
            <a:pPr algn="just">
              <a:defRPr/>
            </a:pPr>
            <a:r>
              <a:rPr lang="pt-BR" sz="1350" dirty="0">
                <a:latin typeface="CIDFont+F2"/>
              </a:rPr>
              <a:t>Ainda, conforme assentado pela jurisprudência da 2ª Câmara do TCU</a:t>
            </a:r>
            <a:r>
              <a:rPr lang="pt-BR" sz="1350" dirty="0">
                <a:latin typeface="CIDFont+F4"/>
              </a:rPr>
              <a:t>4</a:t>
            </a:r>
            <a:r>
              <a:rPr lang="pt-BR" sz="1350" dirty="0">
                <a:latin typeface="CIDFont+F2"/>
              </a:rPr>
              <a:t>, o </a:t>
            </a:r>
            <a:r>
              <a:rPr lang="pt-BR" sz="1350" b="1" dirty="0">
                <a:latin typeface="CIDFont+F2"/>
              </a:rPr>
              <a:t>dispêndio de recursos fora do prazo de vigência</a:t>
            </a:r>
            <a:r>
              <a:rPr lang="pt-BR" sz="1350" dirty="0">
                <a:latin typeface="CIDFont+F2"/>
              </a:rPr>
              <a:t> não impõe, por si só, a necessidade de devolução dos recursos. Acórdão TCU nº 5.674/2015 – 2ª Câmara e Acórdão TCU nº 7.427/2016</a:t>
            </a:r>
          </a:p>
          <a:p>
            <a:pPr algn="just">
              <a:defRPr/>
            </a:pPr>
            <a:endParaRPr lang="pt-BR" sz="1350" dirty="0">
              <a:latin typeface="CIDFont+F2"/>
            </a:endParaRPr>
          </a:p>
          <a:p>
            <a:pPr algn="just">
              <a:defRPr/>
            </a:pPr>
            <a:r>
              <a:rPr lang="pt-BR" sz="1350" dirty="0">
                <a:latin typeface="CIDFont+F2"/>
              </a:rPr>
              <a:t>Contratações Irregulares: i) cumprimento do objeto; </a:t>
            </a:r>
            <a:r>
              <a:rPr lang="pt-BR" sz="1350" dirty="0" err="1">
                <a:latin typeface="CIDFont+F2"/>
              </a:rPr>
              <a:t>ii</a:t>
            </a:r>
            <a:r>
              <a:rPr lang="pt-BR" sz="1350" dirty="0">
                <a:latin typeface="CIDFont+F2"/>
              </a:rPr>
              <a:t>) ausência de indício de fraude, malversação ou desvio de recurso; </a:t>
            </a:r>
            <a:r>
              <a:rPr lang="pt-BR" sz="1350" dirty="0" err="1">
                <a:latin typeface="CIDFont+F2"/>
              </a:rPr>
              <a:t>iii</a:t>
            </a:r>
            <a:r>
              <a:rPr lang="pt-BR" sz="1350" dirty="0">
                <a:latin typeface="CIDFont+F2"/>
              </a:rPr>
              <a:t>) ausência de dano ao erário caso os preços contratados sejam compatíveis com os de mercado. Acórdão 1441/2016 do Plenário do TCU </a:t>
            </a: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p:cNvSpPr txBox="1">
            <a:spLocks/>
          </p:cNvSpPr>
          <p:nvPr/>
        </p:nvSpPr>
        <p:spPr>
          <a:xfrm>
            <a:off x="539495" y="409048"/>
            <a:ext cx="3552819" cy="1667089"/>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r>
              <a:rPr lang="pt-BR" sz="1400" dirty="0">
                <a:solidFill>
                  <a:schemeClr val="bg1"/>
                </a:solidFill>
              </a:rPr>
              <a:t>Fábio Silva de Oliveira</a:t>
            </a:r>
            <a:br>
              <a:rPr lang="pt-BR" sz="1400" dirty="0">
                <a:solidFill>
                  <a:schemeClr val="bg1"/>
                </a:solidFill>
              </a:rPr>
            </a:br>
            <a:r>
              <a:rPr lang="pt-BR" sz="1400" dirty="0">
                <a:solidFill>
                  <a:schemeClr val="bg1"/>
                </a:solidFill>
              </a:rPr>
              <a:t>Gerente do Departamento de Prestação de Contas da Diretoria de Desenvolvimento Científico e Tecnológico - DRCT – DPCT</a:t>
            </a:r>
            <a:br>
              <a:rPr lang="pt-BR" sz="1400" dirty="0">
                <a:solidFill>
                  <a:schemeClr val="bg1"/>
                </a:solidFill>
              </a:rPr>
            </a:br>
            <a:br>
              <a:rPr lang="pt-BR" sz="1400" dirty="0">
                <a:solidFill>
                  <a:schemeClr val="bg1"/>
                </a:solidFill>
              </a:rPr>
            </a:br>
            <a:r>
              <a:rPr lang="pt-BR" sz="1400" dirty="0">
                <a:solidFill>
                  <a:schemeClr val="bg1"/>
                </a:solidFill>
              </a:rPr>
              <a:t>fsoliveira@finep.gov.br</a:t>
            </a:r>
            <a:endParaRPr lang="pt-BR" sz="1350" kern="1400" spc="75"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656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E3ACBDE-7D57-CC08-1620-4E7A0B06E105}"/>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Contextualização </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0567E64B-F0F6-6F49-6E17-120489A13F5B}"/>
              </a:ext>
            </a:extLst>
          </p:cNvPr>
          <p:cNvSpPr>
            <a:spLocks noGrp="1"/>
          </p:cNvSpPr>
          <p:nvPr>
            <p:ph type="body" sz="quarter" idx="10"/>
          </p:nvPr>
        </p:nvSpPr>
        <p:spPr>
          <a:xfrm>
            <a:off x="404813" y="993638"/>
            <a:ext cx="7659782" cy="3624745"/>
          </a:xfrm>
        </p:spPr>
        <p:txBody>
          <a:bodyPr rtlCol="0">
            <a:noAutofit/>
          </a:bodyPr>
          <a:lstStyle/>
          <a:p>
            <a:pPr marL="0" indent="0" algn="just">
              <a:lnSpc>
                <a:spcPct val="150000"/>
              </a:lnSpc>
              <a:buNone/>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Recursos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FNDCT: públicos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mesmo quando descentralizados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 isso, sujeitos a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obrigações e proibições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tais como:</a:t>
            </a:r>
          </a:p>
          <a:p>
            <a:pPr marL="0" indent="0" algn="just">
              <a:lnSpc>
                <a:spcPct val="150000"/>
              </a:lnSpc>
              <a:buNone/>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Sujeitos à prestação de contas com a Finep / CGU / TCU;</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Necessidade de cotação prévia de preços ou licitação;</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de possuir conta corrente bancária específica (Uma para Recursos Finep e outra para cada Contrapartida);</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 direto ao fornecedor (vedação de ressarcimento de despesas, com exceções);</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Necessidade de guarda de toda documentação </a:t>
            </a:r>
            <a:r>
              <a:rPr lang="pt-BR" altLang="pt-BR" sz="1400" u="sng" dirty="0">
                <a:solidFill>
                  <a:schemeClr val="tx1"/>
                </a:solidFill>
                <a:latin typeface="Tahoma" panose="020B0604030504040204" pitchFamily="34" charset="0"/>
                <a:ea typeface="Tahoma" panose="020B0604030504040204" pitchFamily="34" charset="0"/>
                <a:cs typeface="Tahoma" panose="020B0604030504040204" pitchFamily="34" charset="0"/>
              </a:rPr>
              <a:t>original</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 até 10 anos após aprovação das contas (NF original, fatura, processo de importação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D66CA72-8B04-A92D-528F-F8FA997E1977}"/>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Base Legal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A3474DA3-AEAC-8F66-51B5-E0DB1A3844A3}"/>
              </a:ext>
            </a:extLst>
          </p:cNvPr>
          <p:cNvSpPr>
            <a:spLocks noGrp="1"/>
          </p:cNvSpPr>
          <p:nvPr>
            <p:ph type="body" sz="quarter" idx="10"/>
          </p:nvPr>
        </p:nvSpPr>
        <p:spPr>
          <a:xfrm>
            <a:off x="331926" y="947255"/>
            <a:ext cx="7636417" cy="3394431"/>
          </a:xfrm>
        </p:spPr>
        <p:txBody>
          <a:bodyPr rtlCol="0">
            <a:noAutofit/>
          </a:bodyPr>
          <a:lstStyle/>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Instrução Normativa do CDFNDCT nº 01, de 25/06/2010 (IN 01/10);</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Lei nº 8.666/93 (Licitações e Contratos);</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Portaria Interministerial STN/SOF nº 163/01 e 448/02 (Classificação da Despesa); </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Lei  10.973/04 (Lei da Inovação) e Marco Legal de Ciência, Tecnologia e Inovação brasileiro (DECRETO Nº 9.283, DE 7 DE FEVEREIRO DE 2018 e Lei 13.243/2016); </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Termos de Convênio;</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Manual de Convênios e Termos de Cooperação.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682406E-1408-2DFF-6454-A2B7A7F5CF6E}"/>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Abertura de Contas - BB ÁGIL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8435" name="Text Placeholder 2">
            <a:extLst>
              <a:ext uri="{FF2B5EF4-FFF2-40B4-BE49-F238E27FC236}">
                <a16:creationId xmlns:a16="http://schemas.microsoft.com/office/drawing/2014/main" id="{CEB57AC7-010A-2841-FA2B-9DA1763F5188}"/>
              </a:ext>
            </a:extLst>
          </p:cNvPr>
          <p:cNvSpPr>
            <a:spLocks noGrp="1"/>
          </p:cNvSpPr>
          <p:nvPr>
            <p:ph type="body" sz="quarter" idx="10"/>
          </p:nvPr>
        </p:nvSpPr>
        <p:spPr>
          <a:xfrm>
            <a:off x="404813" y="993638"/>
            <a:ext cx="7655414" cy="3825869"/>
          </a:xfrm>
        </p:spPr>
        <p:txBody>
          <a:bodyPr>
            <a:normAutofit/>
          </a:bodyPr>
          <a:lstStyle/>
          <a:p>
            <a:pPr algn="just" eaLnBrk="1" hangingPunct="1">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Preferencialmente Banco do Brasil;</a:t>
            </a:r>
          </a:p>
          <a:p>
            <a:pPr algn="just" eaLnBrk="1" hangingPunct="1">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Envio de formulário específico com os dados necessários para a abertura de conta, durante o processo de contratação do projeto;</a:t>
            </a: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em comparecer à agência (de preferência) para habilitar a conta aberta;</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rgbClr val="FF0000"/>
                </a:solidFill>
                <a:latin typeface="Tahoma" panose="020B0604030504040204" pitchFamily="34" charset="0"/>
                <a:ea typeface="Tahoma" panose="020B0604030504040204" pitchFamily="34" charset="0"/>
                <a:cs typeface="Tahoma" panose="020B0604030504040204" pitchFamily="34" charset="0"/>
              </a:rPr>
              <a:t>O cliente escolhe o investimento/aplicação conforme previsto na minuta de convênio; </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Não havendo imediata utilização de recursos, os mesmos deverão ser aplicados em:</a:t>
            </a:r>
            <a:endParaRPr lang="pt-BR" altLang="pt-B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1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Caderneta de poupança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se a previsão de seu uso for igual ou superior a um mês;</a:t>
            </a:r>
          </a:p>
          <a:p>
            <a:pPr lvl="1" algn="just" eaLnBrk="1" hangingPunct="1">
              <a:lnSpc>
                <a:spcPct val="11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Fundo de aplicação financeira de curto prazo ou operação de mercado aberto, lastreado em título da dívida pública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se sua utilização estiver prevista para prazos menores (art. 26, §1°, incisos I e II da IN 01/10 CDFNDCT)</a:t>
            </a:r>
          </a:p>
          <a:p>
            <a:pPr lvl="1" algn="just" eaLnBrk="1" hangingPunct="1">
              <a:buClr>
                <a:schemeClr val="tx2"/>
              </a:buClr>
              <a:buSzPct val="75000"/>
              <a:buFont typeface="Wingdings" panose="05000000000000000000" pitchFamily="2" charset="2"/>
              <a:buNone/>
              <a:defRPr/>
            </a:pPr>
            <a:endParaRPr lang="pt-BR" altLang="pt-B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buClr>
                <a:schemeClr val="tx2"/>
              </a:buClr>
              <a:buSzPct val="75000"/>
              <a:buFont typeface="Wingdings" panose="05000000000000000000" pitchFamily="2" charset="2"/>
              <a:buNone/>
              <a:defRP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SzPct val="75000"/>
              <a:buFont typeface="Wingdings" panose="05000000000000000000" pitchFamily="2" charset="2"/>
              <a:buNone/>
              <a:defRP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SzPct val="75000"/>
              <a:buFont typeface="Wingdings" panose="05000000000000000000" pitchFamily="2" charset="2"/>
              <a:buChar char="§"/>
              <a:defRPr/>
            </a:pPr>
            <a:endParaRPr lang="pt-BR" altLang="pt-BR" sz="1200"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algn="just" eaLnBrk="1" hangingPunct="1">
              <a:buClr>
                <a:schemeClr val="tx2"/>
              </a:buClr>
              <a:buFont typeface="Wingdings" panose="05000000000000000000" pitchFamily="2" charset="2"/>
              <a:buChar char="§"/>
              <a:defRPr/>
            </a:pPr>
            <a:endParaRPr lang="pt-BR" altLang="pt-BR"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algn="just" eaLnBrk="1" hangingPunct="1">
              <a:buClr>
                <a:schemeClr val="tx2"/>
              </a:buClr>
              <a:buFont typeface="Wingdings" panose="05000000000000000000" pitchFamily="2" charset="2"/>
              <a:buChar char="§"/>
              <a:defRPr/>
            </a:pPr>
            <a:endParaRPr lang="pt-BR" altLang="pt-BR"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141;p3"/>
          <p:cNvSpPr/>
          <p:nvPr/>
        </p:nvSpPr>
        <p:spPr>
          <a:xfrm>
            <a:off x="6606208" y="314936"/>
            <a:ext cx="1454019" cy="951795"/>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Contratação/ Abertura de Contas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3C7C453-05ED-4227-9029-B02F00BF8F91}"/>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Liberação de Recursos </a:t>
            </a:r>
            <a:br>
              <a:rPr lang="en-US" altLang="pt-BR" dirty="0">
                <a:latin typeface="Tahoma" panose="020B0604030504040204" pitchFamily="34" charset="0"/>
                <a:ea typeface="Tahoma" panose="020B0604030504040204" pitchFamily="34" charset="0"/>
                <a:cs typeface="Tahoma" panose="020B0604030504040204" pitchFamily="34" charset="0"/>
              </a:rPr>
            </a:br>
            <a:r>
              <a:rPr lang="en-US" altLang="pt-BR" sz="2000" dirty="0" err="1">
                <a:latin typeface="Tahoma" panose="020B0604030504040204" pitchFamily="34" charset="0"/>
                <a:ea typeface="Tahoma" panose="020B0604030504040204" pitchFamily="34" charset="0"/>
                <a:cs typeface="Tahoma" panose="020B0604030504040204" pitchFamily="34" charset="0"/>
              </a:rPr>
              <a:t>Fluxo</a:t>
            </a:r>
            <a:r>
              <a:rPr lang="en-US" altLang="pt-BR" sz="2000" dirty="0">
                <a:latin typeface="Tahoma" panose="020B0604030504040204" pitchFamily="34" charset="0"/>
                <a:ea typeface="Tahoma" panose="020B0604030504040204" pitchFamily="34" charset="0"/>
                <a:cs typeface="Tahoma" panose="020B0604030504040204" pitchFamily="34" charset="0"/>
              </a:rPr>
              <a:t> </a:t>
            </a:r>
          </a:p>
        </p:txBody>
      </p:sp>
      <p:sp>
        <p:nvSpPr>
          <p:cNvPr id="5" name="Google Shape;141;p3"/>
          <p:cNvSpPr/>
          <p:nvPr/>
        </p:nvSpPr>
        <p:spPr>
          <a:xfrm>
            <a:off x="6917635" y="121357"/>
            <a:ext cx="1206205" cy="872281"/>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Liberação </a:t>
            </a:r>
            <a:endParaRPr dirty="0"/>
          </a:p>
        </p:txBody>
      </p:sp>
      <p:sp>
        <p:nvSpPr>
          <p:cNvPr id="6" name="Google Shape;137;p3"/>
          <p:cNvSpPr/>
          <p:nvPr/>
        </p:nvSpPr>
        <p:spPr>
          <a:xfrm>
            <a:off x="4285733" y="1877103"/>
            <a:ext cx="1647864"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Avaliação de Condicionantes Financeiras </a:t>
            </a:r>
            <a:endParaRPr sz="1050" dirty="0"/>
          </a:p>
        </p:txBody>
      </p:sp>
      <p:sp>
        <p:nvSpPr>
          <p:cNvPr id="7" name="Google Shape;140;p3"/>
          <p:cNvSpPr/>
          <p:nvPr/>
        </p:nvSpPr>
        <p:spPr>
          <a:xfrm>
            <a:off x="5741547" y="1877103"/>
            <a:ext cx="1582338"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Verificação de disponibilidade orçamentária </a:t>
            </a:r>
            <a:endParaRPr dirty="0"/>
          </a:p>
        </p:txBody>
      </p:sp>
      <p:sp>
        <p:nvSpPr>
          <p:cNvPr id="8" name="Google Shape;141;p3"/>
          <p:cNvSpPr/>
          <p:nvPr/>
        </p:nvSpPr>
        <p:spPr>
          <a:xfrm>
            <a:off x="2692621" y="1890379"/>
            <a:ext cx="1795936" cy="1273506"/>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Avaliação de Condicionantes Técnicas </a:t>
            </a:r>
            <a:endParaRPr dirty="0"/>
          </a:p>
        </p:txBody>
      </p:sp>
      <p:sp>
        <p:nvSpPr>
          <p:cNvPr id="9" name="Google Shape;141;p3"/>
          <p:cNvSpPr/>
          <p:nvPr/>
        </p:nvSpPr>
        <p:spPr>
          <a:xfrm>
            <a:off x="1099509" y="1890379"/>
            <a:ext cx="1795936" cy="1273506"/>
          </a:xfrm>
          <a:prstGeom prst="chevron">
            <a:avLst>
              <a:gd name="adj" fmla="val 25790"/>
            </a:avLst>
          </a:prstGeom>
          <a:solidFill>
            <a:schemeClr val="accent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Solicitação do convenente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C83550-2585-B8CC-DE82-6E69B2168A3E}"/>
              </a:ext>
            </a:extLst>
          </p:cNvPr>
          <p:cNvSpPr>
            <a:spLocks noGrp="1"/>
          </p:cNvSpPr>
          <p:nvPr>
            <p:ph type="title"/>
          </p:nvPr>
        </p:nvSpPr>
        <p:spPr>
          <a:xfrm>
            <a:off x="457200" y="205980"/>
            <a:ext cx="6518031" cy="787658"/>
          </a:xfrm>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Liberação de Recursos</a:t>
            </a:r>
            <a:br>
              <a:rPr lang="pt-BR" altLang="pt-BR" dirty="0">
                <a:latin typeface="Tahoma" panose="020B0604030504040204" pitchFamily="34" charset="0"/>
                <a:ea typeface="Tahoma" panose="020B0604030504040204" pitchFamily="34" charset="0"/>
                <a:cs typeface="Tahoma" panose="020B0604030504040204" pitchFamily="34" charset="0"/>
              </a:rPr>
            </a:br>
            <a:r>
              <a:rPr lang="pt-BR" altLang="pt-BR" dirty="0">
                <a:latin typeface="Tahoma" panose="020B0604030504040204" pitchFamily="34" charset="0"/>
                <a:ea typeface="Tahoma" panose="020B0604030504040204" pitchFamily="34" charset="0"/>
                <a:cs typeface="Tahoma" panose="020B0604030504040204" pitchFamily="34" charset="0"/>
              </a:rPr>
              <a:t>- </a:t>
            </a:r>
            <a:r>
              <a:rPr lang="en-US" altLang="pt-BR" sz="2000" dirty="0" err="1">
                <a:latin typeface="Tahoma" panose="020B0604030504040204" pitchFamily="34" charset="0"/>
                <a:ea typeface="Tahoma" panose="020B0604030504040204" pitchFamily="34" charset="0"/>
                <a:cs typeface="Tahoma" panose="020B0604030504040204" pitchFamily="34" charset="0"/>
              </a:rPr>
              <a:t>Condicionantes</a:t>
            </a:r>
            <a:r>
              <a:rPr lang="en-US" altLang="pt-BR" sz="2000" dirty="0">
                <a:latin typeface="Tahoma" panose="020B0604030504040204" pitchFamily="34" charset="0"/>
                <a:ea typeface="Tahoma" panose="020B0604030504040204" pitchFamily="34" charset="0"/>
                <a:cs typeface="Tahoma" panose="020B0604030504040204" pitchFamily="34" charset="0"/>
              </a:rPr>
              <a:t> </a:t>
            </a:r>
            <a:r>
              <a:rPr lang="en-US" altLang="pt-BR" sz="2000" dirty="0" err="1">
                <a:latin typeface="Tahoma" panose="020B0604030504040204" pitchFamily="34" charset="0"/>
                <a:ea typeface="Tahoma" panose="020B0604030504040204" pitchFamily="34" charset="0"/>
                <a:cs typeface="Tahoma" panose="020B0604030504040204" pitchFamily="34" charset="0"/>
              </a:rPr>
              <a:t>Financeiras</a:t>
            </a:r>
            <a:r>
              <a:rPr lang="en-US" altLang="pt-BR" sz="2000" dirty="0">
                <a:latin typeface="Tahoma" panose="020B0604030504040204" pitchFamily="34" charset="0"/>
                <a:ea typeface="Tahoma" panose="020B0604030504040204" pitchFamily="34" charset="0"/>
                <a:cs typeface="Tahoma" panose="020B0604030504040204" pitchFamily="34" charset="0"/>
              </a:rPr>
              <a:t> </a:t>
            </a:r>
            <a:r>
              <a:rPr lang="en-US" altLang="pt-BR" sz="2400" dirty="0">
                <a:latin typeface="Tahoma" panose="020B0604030504040204" pitchFamily="34" charset="0"/>
                <a:ea typeface="Tahoma" panose="020B0604030504040204" pitchFamily="34" charset="0"/>
                <a:cs typeface="Tahoma" panose="020B0604030504040204" pitchFamily="34" charset="0"/>
              </a:rPr>
              <a:t>- </a:t>
            </a:r>
          </a:p>
        </p:txBody>
      </p:sp>
      <p:sp>
        <p:nvSpPr>
          <p:cNvPr id="10243" name="Text Placeholder 2">
            <a:extLst>
              <a:ext uri="{FF2B5EF4-FFF2-40B4-BE49-F238E27FC236}">
                <a16:creationId xmlns:a16="http://schemas.microsoft.com/office/drawing/2014/main" id="{C61B7F53-6E36-9E70-9E0F-511A2F5F1543}"/>
              </a:ext>
            </a:extLst>
          </p:cNvPr>
          <p:cNvSpPr>
            <a:spLocks noGrp="1"/>
          </p:cNvSpPr>
          <p:nvPr>
            <p:ph type="body" sz="quarter" idx="10"/>
          </p:nvPr>
        </p:nvSpPr>
        <p:spPr>
          <a:xfrm>
            <a:off x="457200" y="1239822"/>
            <a:ext cx="7593645" cy="3625255"/>
          </a:xfrm>
        </p:spPr>
        <p:txBody>
          <a:bodyPr>
            <a:normAutofit/>
          </a:bodyPr>
          <a:lstStyle/>
          <a:p>
            <a:pPr algn="just" eaLnBrk="1" hangingPunct="1">
              <a:spcBef>
                <a:spcPct val="3000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Estão previstas em cláusulas específicas do Termo do Convênio, do Manual de Convênios da FINEP e da legislação aplicável ao instrumento;</a:t>
            </a:r>
          </a:p>
          <a:p>
            <a:pPr algn="just" eaLnBrk="1" hangingPunct="1">
              <a:spcBef>
                <a:spcPct val="30000"/>
              </a:spcBef>
              <a:buClr>
                <a:schemeClr val="tx2"/>
              </a:buClr>
              <a:buSzPct val="75000"/>
              <a:buFont typeface="Wingdings" panose="05000000000000000000" pitchFamily="2" charset="2"/>
              <a:buChar char="ü"/>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spcBef>
                <a:spcPct val="3000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geral:</a:t>
            </a:r>
          </a:p>
          <a:p>
            <a:pPr algn="just" eaLnBrk="1" hangingPunct="1">
              <a:lnSpc>
                <a:spcPct val="90000"/>
              </a:lnSpc>
              <a:spcBef>
                <a:spcPct val="30000"/>
              </a:spcBef>
              <a:buClr>
                <a:schemeClr val="tx2"/>
              </a:buClr>
              <a:buSzPct val="75000"/>
              <a:buFont typeface="Wingdings" panose="05000000000000000000" pitchFamily="2" charset="2"/>
              <a:buChar char="ü"/>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1ª parcela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condicionantes previstas no termo de convênio;</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2ª parcela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relatório de atividades e demonstrativo de despesas e comprometimento (DDC) de 80% da parcela anterior;</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3ª em diante</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relatório técnico e prestação de contas parcial da 1ª parcela liberada aprovada e assim sucessivamente;</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Última liberação</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desconto dos rendimentos sem utilização autorizada.</a:t>
            </a:r>
            <a:endParaRPr lang="pt-BR" altLang="pt-BR" sz="1200" dirty="0">
              <a:solidFill>
                <a:schemeClr val="tx1"/>
              </a:solidFill>
              <a:latin typeface="Verdana" panose="020B0604030504040204" pitchFamily="34" charset="0"/>
              <a:cs typeface="Times New Roman" panose="02020603050405020304" pitchFamily="18" charset="0"/>
            </a:endParaRPr>
          </a:p>
        </p:txBody>
      </p:sp>
      <p:sp>
        <p:nvSpPr>
          <p:cNvPr id="5" name="Google Shape;141;p3"/>
          <p:cNvSpPr/>
          <p:nvPr/>
        </p:nvSpPr>
        <p:spPr>
          <a:xfrm>
            <a:off x="6975231" y="163668"/>
            <a:ext cx="1206205" cy="872281"/>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Liberação </a:t>
            </a:r>
            <a:endParaRPr dirty="0"/>
          </a:p>
        </p:txBody>
      </p:sp>
    </p:spTree>
  </p:cSld>
  <p:clrMapOvr>
    <a:masterClrMapping/>
  </p:clrMapOvr>
</p:sld>
</file>

<file path=ppt/theme/theme1.xml><?xml version="1.0" encoding="utf-8"?>
<a:theme xmlns:a="http://schemas.openxmlformats.org/drawingml/2006/main" name="Office Theme">
  <a:themeElements>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lgn="ctr">
          <a:defRPr sz="2800" b="1"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lgn="ctr">
          <a:defRPr sz="2800" b="1" dirty="0" smtClean="0">
            <a:solidFill>
              <a:schemeClr val="bg1"/>
            </a:solidFill>
          </a:defRPr>
        </a:defPPr>
      </a:lstStyle>
    </a:txDef>
  </a:objectDefaults>
  <a:extraClrSchemeLst/>
</a:theme>
</file>

<file path=ppt/theme/theme3.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ppt/theme/themeOverride2.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ppt/theme/themeOverride3.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5866</TotalTime>
  <Words>4008</Words>
  <Application>Microsoft Office PowerPoint</Application>
  <PresentationFormat>Apresentação na tela (16:9)</PresentationFormat>
  <Paragraphs>419</Paragraphs>
  <Slides>41</Slides>
  <Notes>7</Notes>
  <HiddenSlides>1</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41</vt:i4>
      </vt:variant>
    </vt:vector>
  </HeadingPairs>
  <TitlesOfParts>
    <vt:vector size="51" baseType="lpstr">
      <vt:lpstr>CIDFont+F2</vt:lpstr>
      <vt:lpstr>Calibri</vt:lpstr>
      <vt:lpstr>Times New Roman</vt:lpstr>
      <vt:lpstr>CIDFont+F4</vt:lpstr>
      <vt:lpstr>Wingdings</vt:lpstr>
      <vt:lpstr>Verdana</vt:lpstr>
      <vt:lpstr>Arial</vt:lpstr>
      <vt:lpstr>Tahoma</vt:lpstr>
      <vt:lpstr>Office Theme</vt:lpstr>
      <vt:lpstr>Office Theme</vt:lpstr>
      <vt:lpstr>Apresentação do PowerPoint</vt:lpstr>
      <vt:lpstr>Agenda </vt:lpstr>
      <vt:lpstr> FINEP ORIENTA </vt:lpstr>
      <vt:lpstr>Gestão de convênios – Macro etapas </vt:lpstr>
      <vt:lpstr>Contextualização </vt:lpstr>
      <vt:lpstr>Base Legal</vt:lpstr>
      <vt:lpstr>Abertura de Contas - BB ÁGIL</vt:lpstr>
      <vt:lpstr>Liberação de Recursos  Fluxo </vt:lpstr>
      <vt:lpstr>Liberação de Recursos - Condicionantes Financeiras - </vt:lpstr>
      <vt:lpstr>Acompanhamento</vt:lpstr>
      <vt:lpstr>Acompanhamento</vt:lpstr>
      <vt:lpstr>Acompanhamento </vt:lpstr>
      <vt:lpstr>Acompanhamento</vt:lpstr>
      <vt:lpstr>Execução Financeira </vt:lpstr>
      <vt:lpstr>Execução Financeira </vt:lpstr>
      <vt:lpstr>Execução Financeira </vt:lpstr>
      <vt:lpstr>Execução Financeira </vt:lpstr>
      <vt:lpstr>Execução </vt:lpstr>
      <vt:lpstr>Execução Financeira </vt:lpstr>
      <vt:lpstr>Execução Financeira </vt:lpstr>
      <vt:lpstr>Licitação / Cotação de Preços </vt:lpstr>
      <vt:lpstr>Licitação / Cotação de Preços </vt:lpstr>
      <vt:lpstr>Licitação / Cotação de Preços </vt:lpstr>
      <vt:lpstr>Contrapartida </vt:lpstr>
      <vt:lpstr>Contrapartida </vt:lpstr>
      <vt:lpstr> Remanejamento Financeiro / Alteração de Itens  </vt:lpstr>
      <vt:lpstr>Remanejamento Financeiro / Alteração de Itens  </vt:lpstr>
      <vt:lpstr>Composição Prestação de Contas </vt:lpstr>
      <vt:lpstr>Formulários Prestação de Contas </vt:lpstr>
      <vt:lpstr>Formulários Prestação de Contas </vt:lpstr>
      <vt:lpstr>Formulários Prestação de Contas </vt:lpstr>
      <vt:lpstr>Glosas e Devoluções </vt:lpstr>
      <vt:lpstr>Glosas e Devoluções </vt:lpstr>
      <vt:lpstr>Glosas e Devoluções </vt:lpstr>
      <vt:lpstr>Doação de Bens </vt:lpstr>
      <vt:lpstr>Tomada de Contas Especial</vt:lpstr>
      <vt:lpstr>Tomada de Contas Especial</vt:lpstr>
      <vt:lpstr>Recomendações Gerais </vt:lpstr>
      <vt:lpstr>Recomendações Gerais </vt:lpstr>
      <vt:lpstr> Entendimentos Jurisprudenciais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douglasf_costa@yahoo.com.br</dc:creator>
  <cp:lastModifiedBy>Fabio Silva de Oliveira</cp:lastModifiedBy>
  <cp:revision>125</cp:revision>
  <dcterms:created xsi:type="dcterms:W3CDTF">2020-03-31T10:35:01Z</dcterms:created>
  <dcterms:modified xsi:type="dcterms:W3CDTF">2024-03-18T15:08:13Z</dcterms:modified>
</cp:coreProperties>
</file>